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charts/chart1.xml" ContentType="application/vnd.openxmlformats-officedocument.drawingml.chart+xml"/>
  <Override PartName="/ppt/authors.xml" ContentType="application/vnd.ms-powerpoint.authors+xml"/>
  <Override PartName="/ppt/charts/colors1.xml" ContentType="application/vnd.ms-office.chartcolorstyle+xml"/>
  <Override PartName="/ppt/charts/style1.xml" ContentType="application/vnd.ms-office.chartstyl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66" r:id="rId3"/>
    <p:sldId id="257" r:id="rId4"/>
    <p:sldId id="267" r:id="rId5"/>
    <p:sldId id="268" r:id="rId6"/>
    <p:sldId id="269" r:id="rId7"/>
    <p:sldId id="272" r:id="rId8"/>
    <p:sldId id="273" r:id="rId9"/>
    <p:sldId id="270" r:id="rId10"/>
    <p:sldId id="274" r:id="rId11"/>
    <p:sldId id="275" r:id="rId12"/>
    <p:sldId id="276" r:id="rId13"/>
    <p:sldId id="277" r:id="rId14"/>
    <p:sldId id="278" r:id="rId15"/>
    <p:sldId id="279" r:id="rId16"/>
    <p:sldId id="286" r:id="rId17"/>
    <p:sldId id="281" r:id="rId18"/>
    <p:sldId id="282" r:id="rId19"/>
    <p:sldId id="283" r:id="rId20"/>
    <p:sldId id="284" r:id="rId21"/>
    <p:sldId id="265"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E91512-C51A-6FD2-D822-C66A04220A5D}" name="Roann de Veyra" initials="Rd" userId="S::roann@rucaco.onmicrosoft.com::55498a70-d51d-4a46-914d-82306b15b003" providerId="AD"/>
  <p188:author id="{99546D1E-D4B8-3C39-5805-61804825C122}" name="Sonya Valino" initials="SV" userId="S::sonya@rucaco.onmicrosoft.com::0a0d0f72-c1c5-44eb-b7e5-04a2993a19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73"/>
    <a:srgbClr val="99CB3B"/>
    <a:srgbClr val="DC098C"/>
    <a:srgbClr val="9DCB3B"/>
    <a:srgbClr val="04A4D7"/>
    <a:srgbClr val="00747E"/>
    <a:srgbClr val="044553"/>
    <a:srgbClr val="8793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5473"/>
        </a:fontRef>
        <a:srgbClr val="00547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0"/>
          </a:solidFill>
        </a:fill>
      </a:tcStyle>
    </a:wholeTbl>
    <a:band2H>
      <a:tcTxStyle/>
      <a:tcStyle>
        <a:tcBdr/>
        <a:fill>
          <a:solidFill>
            <a:srgbClr val="E6F0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5473"/>
        </a:fontRef>
        <a:srgbClr val="00547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CADA"/>
          </a:solidFill>
        </a:fill>
      </a:tcStyle>
    </a:wholeTbl>
    <a:band2H>
      <a:tcTxStyle/>
      <a:tcStyle>
        <a:tcBdr/>
        <a:fill>
          <a:solidFill>
            <a:srgbClr val="F8E6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5473"/>
        </a:fontRef>
        <a:srgbClr val="00547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CDCB"/>
          </a:solidFill>
        </a:fill>
      </a:tcStyle>
    </a:wholeTbl>
    <a:band2H>
      <a:tcTxStyle/>
      <a:tcStyle>
        <a:tcBdr/>
        <a:fill>
          <a:solidFill>
            <a:srgbClr val="FCE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5473"/>
        </a:fontRef>
        <a:srgbClr val="00547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9EB"/>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5473"/>
        </a:fontRef>
        <a:srgbClr val="005473"/>
      </a:tcTxStyle>
      <a:tcStyle>
        <a:tcBdr>
          <a:left>
            <a:ln w="12700" cap="flat">
              <a:noFill/>
              <a:miter lim="400000"/>
            </a:ln>
          </a:left>
          <a:right>
            <a:ln w="12700" cap="flat">
              <a:noFill/>
              <a:miter lim="400000"/>
            </a:ln>
          </a:right>
          <a:top>
            <a:ln w="50800" cap="flat">
              <a:solidFill>
                <a:srgbClr val="005473"/>
              </a:solidFill>
              <a:prstDash val="solid"/>
              <a:round/>
            </a:ln>
          </a:top>
          <a:bottom>
            <a:ln w="25400" cap="flat">
              <a:solidFill>
                <a:srgbClr val="005473"/>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5473"/>
              </a:solidFill>
              <a:prstDash val="solid"/>
              <a:round/>
            </a:ln>
          </a:top>
          <a:bottom>
            <a:ln w="25400" cap="flat">
              <a:solidFill>
                <a:srgbClr val="00547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5473"/>
        </a:fontRef>
        <a:srgbClr val="00547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D4"/>
          </a:solidFill>
        </a:fill>
      </a:tcStyle>
    </a:wholeTbl>
    <a:band2H>
      <a:tcTxStyle/>
      <a:tcStyle>
        <a:tcBdr/>
        <a:fill>
          <a:solidFill>
            <a:srgbClr val="E6E9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547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547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5473"/>
          </a:solidFill>
        </a:fill>
      </a:tcStyle>
    </a:firstRow>
  </a:tblStyle>
  <a:tblStyle styleId="{2708684C-4D16-4618-839F-0558EEFCDFE6}" styleName="">
    <a:tblBg/>
    <a:wholeTbl>
      <a:tcTxStyle b="off" i="off">
        <a:fontRef idx="major">
          <a:srgbClr val="005473"/>
        </a:fontRef>
        <a:srgbClr val="005473"/>
      </a:tcTxStyle>
      <a:tcStyle>
        <a:tcBdr>
          <a:left>
            <a:ln w="12700" cap="flat">
              <a:solidFill>
                <a:srgbClr val="005473"/>
              </a:solidFill>
              <a:prstDash val="solid"/>
              <a:round/>
            </a:ln>
          </a:left>
          <a:right>
            <a:ln w="12700" cap="flat">
              <a:solidFill>
                <a:srgbClr val="005473"/>
              </a:solidFill>
              <a:prstDash val="solid"/>
              <a:round/>
            </a:ln>
          </a:right>
          <a:top>
            <a:ln w="12700" cap="flat">
              <a:solidFill>
                <a:srgbClr val="005473"/>
              </a:solidFill>
              <a:prstDash val="solid"/>
              <a:round/>
            </a:ln>
          </a:top>
          <a:bottom>
            <a:ln w="12700" cap="flat">
              <a:solidFill>
                <a:srgbClr val="005473"/>
              </a:solidFill>
              <a:prstDash val="solid"/>
              <a:round/>
            </a:ln>
          </a:bottom>
          <a:insideH>
            <a:ln w="12700" cap="flat">
              <a:solidFill>
                <a:srgbClr val="005473"/>
              </a:solidFill>
              <a:prstDash val="solid"/>
              <a:round/>
            </a:ln>
          </a:insideH>
          <a:insideV>
            <a:ln w="12700" cap="flat">
              <a:solidFill>
                <a:srgbClr val="005473"/>
              </a:solidFill>
              <a:prstDash val="solid"/>
              <a:round/>
            </a:ln>
          </a:insideV>
        </a:tcBdr>
        <a:fill>
          <a:solidFill>
            <a:srgbClr val="005473">
              <a:alpha val="20000"/>
            </a:srgbClr>
          </a:solidFill>
        </a:fill>
      </a:tcStyle>
    </a:wholeTbl>
    <a:band2H>
      <a:tcTxStyle/>
      <a:tcStyle>
        <a:tcBdr/>
        <a:fill>
          <a:solidFill>
            <a:srgbClr val="FFFFFF"/>
          </a:solidFill>
        </a:fill>
      </a:tcStyle>
    </a:band2H>
    <a:firstCol>
      <a:tcTxStyle b="on" i="off">
        <a:fontRef idx="major">
          <a:srgbClr val="005473"/>
        </a:fontRef>
        <a:srgbClr val="005473"/>
      </a:tcTxStyle>
      <a:tcStyle>
        <a:tcBdr>
          <a:left>
            <a:ln w="12700" cap="flat">
              <a:solidFill>
                <a:srgbClr val="005473"/>
              </a:solidFill>
              <a:prstDash val="solid"/>
              <a:round/>
            </a:ln>
          </a:left>
          <a:right>
            <a:ln w="12700" cap="flat">
              <a:solidFill>
                <a:srgbClr val="005473"/>
              </a:solidFill>
              <a:prstDash val="solid"/>
              <a:round/>
            </a:ln>
          </a:right>
          <a:top>
            <a:ln w="12700" cap="flat">
              <a:solidFill>
                <a:srgbClr val="005473"/>
              </a:solidFill>
              <a:prstDash val="solid"/>
              <a:round/>
            </a:ln>
          </a:top>
          <a:bottom>
            <a:ln w="12700" cap="flat">
              <a:solidFill>
                <a:srgbClr val="005473"/>
              </a:solidFill>
              <a:prstDash val="solid"/>
              <a:round/>
            </a:ln>
          </a:bottom>
          <a:insideH>
            <a:ln w="12700" cap="flat">
              <a:solidFill>
                <a:srgbClr val="005473"/>
              </a:solidFill>
              <a:prstDash val="solid"/>
              <a:round/>
            </a:ln>
          </a:insideH>
          <a:insideV>
            <a:ln w="12700" cap="flat">
              <a:solidFill>
                <a:srgbClr val="005473"/>
              </a:solidFill>
              <a:prstDash val="solid"/>
              <a:round/>
            </a:ln>
          </a:insideV>
        </a:tcBdr>
        <a:fill>
          <a:solidFill>
            <a:srgbClr val="005473">
              <a:alpha val="20000"/>
            </a:srgbClr>
          </a:solidFill>
        </a:fill>
      </a:tcStyle>
    </a:firstCol>
    <a:lastRow>
      <a:tcTxStyle b="on" i="off">
        <a:fontRef idx="major">
          <a:srgbClr val="005473"/>
        </a:fontRef>
        <a:srgbClr val="005473"/>
      </a:tcTxStyle>
      <a:tcStyle>
        <a:tcBdr>
          <a:left>
            <a:ln w="12700" cap="flat">
              <a:solidFill>
                <a:srgbClr val="005473"/>
              </a:solidFill>
              <a:prstDash val="solid"/>
              <a:round/>
            </a:ln>
          </a:left>
          <a:right>
            <a:ln w="12700" cap="flat">
              <a:solidFill>
                <a:srgbClr val="005473"/>
              </a:solidFill>
              <a:prstDash val="solid"/>
              <a:round/>
            </a:ln>
          </a:right>
          <a:top>
            <a:ln w="50800" cap="flat">
              <a:solidFill>
                <a:srgbClr val="005473"/>
              </a:solidFill>
              <a:prstDash val="solid"/>
              <a:round/>
            </a:ln>
          </a:top>
          <a:bottom>
            <a:ln w="12700" cap="flat">
              <a:solidFill>
                <a:srgbClr val="005473"/>
              </a:solidFill>
              <a:prstDash val="solid"/>
              <a:round/>
            </a:ln>
          </a:bottom>
          <a:insideH>
            <a:ln w="12700" cap="flat">
              <a:solidFill>
                <a:srgbClr val="005473"/>
              </a:solidFill>
              <a:prstDash val="solid"/>
              <a:round/>
            </a:ln>
          </a:insideH>
          <a:insideV>
            <a:ln w="12700" cap="flat">
              <a:solidFill>
                <a:srgbClr val="005473"/>
              </a:solidFill>
              <a:prstDash val="solid"/>
              <a:round/>
            </a:ln>
          </a:insideV>
        </a:tcBdr>
        <a:fill>
          <a:noFill/>
        </a:fill>
      </a:tcStyle>
    </a:lastRow>
    <a:firstRow>
      <a:tcTxStyle b="on" i="off">
        <a:fontRef idx="major">
          <a:srgbClr val="005473"/>
        </a:fontRef>
        <a:srgbClr val="005473"/>
      </a:tcTxStyle>
      <a:tcStyle>
        <a:tcBdr>
          <a:left>
            <a:ln w="12700" cap="flat">
              <a:solidFill>
                <a:srgbClr val="005473"/>
              </a:solidFill>
              <a:prstDash val="solid"/>
              <a:round/>
            </a:ln>
          </a:left>
          <a:right>
            <a:ln w="12700" cap="flat">
              <a:solidFill>
                <a:srgbClr val="005473"/>
              </a:solidFill>
              <a:prstDash val="solid"/>
              <a:round/>
            </a:ln>
          </a:right>
          <a:top>
            <a:ln w="12700" cap="flat">
              <a:solidFill>
                <a:srgbClr val="005473"/>
              </a:solidFill>
              <a:prstDash val="solid"/>
              <a:round/>
            </a:ln>
          </a:top>
          <a:bottom>
            <a:ln w="25400" cap="flat">
              <a:solidFill>
                <a:srgbClr val="005473"/>
              </a:solidFill>
              <a:prstDash val="solid"/>
              <a:round/>
            </a:ln>
          </a:bottom>
          <a:insideH>
            <a:ln w="12700" cap="flat">
              <a:solidFill>
                <a:srgbClr val="005473"/>
              </a:solidFill>
              <a:prstDash val="solid"/>
              <a:round/>
            </a:ln>
          </a:insideH>
          <a:insideV>
            <a:ln w="12700" cap="flat">
              <a:solidFill>
                <a:srgbClr val="005473"/>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p:restoredTop sz="94694"/>
  </p:normalViewPr>
  <p:slideViewPr>
    <p:cSldViewPr snapToGrid="0">
      <p:cViewPr varScale="1">
        <p:scale>
          <a:sx n="121" d="100"/>
          <a:sy n="121" d="100"/>
        </p:scale>
        <p:origin x="7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84C7-214F-94AD-1415F780FE58}"/>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84C7-214F-94AD-1415F780FE58}"/>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84C7-214F-94AD-1415F780FE58}"/>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7-84C7-214F-94AD-1415F780FE58}"/>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84C7-214F-94AD-1415F780FE58}"/>
              </c:ext>
            </c:extLst>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B-84C7-214F-94AD-1415F780FE58}"/>
              </c:ext>
            </c:extLst>
          </c:dPt>
          <c:cat>
            <c:strRef>
              <c:f>Sheet1!$A$2:$A$7</c:f>
              <c:strCache>
                <c:ptCount val="6"/>
                <c:pt idx="0">
                  <c:v>Security</c:v>
                </c:pt>
                <c:pt idx="1">
                  <c:v>IT Leadership</c:v>
                </c:pt>
                <c:pt idx="2">
                  <c:v>IT Staff</c:v>
                </c:pt>
                <c:pt idx="3">
                  <c:v>Finance</c:v>
                </c:pt>
                <c:pt idx="4">
                  <c:v>Business Operations</c:v>
                </c:pt>
                <c:pt idx="5">
                  <c:v>Legal</c:v>
                </c:pt>
              </c:strCache>
            </c:strRef>
          </c:cat>
          <c:val>
            <c:numRef>
              <c:f>Sheet1!$B$2:$B$7</c:f>
              <c:numCache>
                <c:formatCode>General</c:formatCode>
                <c:ptCount val="6"/>
                <c:pt idx="0">
                  <c:v>16.667000000000002</c:v>
                </c:pt>
                <c:pt idx="1">
                  <c:v>16.667000000000002</c:v>
                </c:pt>
                <c:pt idx="2">
                  <c:v>16.667000000000002</c:v>
                </c:pt>
                <c:pt idx="3">
                  <c:v>16.667000000000002</c:v>
                </c:pt>
                <c:pt idx="4">
                  <c:v>16.667000000000002</c:v>
                </c:pt>
                <c:pt idx="5">
                  <c:v>16.667000000000002</c:v>
                </c:pt>
              </c:numCache>
            </c:numRef>
          </c:val>
          <c:extLst>
            <c:ext xmlns:c16="http://schemas.microsoft.com/office/drawing/2014/chart" uri="{C3380CC4-5D6E-409C-BE32-E72D297353CC}">
              <c16:uniqueId val="{0000000C-84C7-214F-94AD-1415F780FE58}"/>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5473"/>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5473"/>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5473"/>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5473"/>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5473"/>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5473"/>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2824876190821943"/>
          <c:y val="6.7520297941666405E-2"/>
          <c:w val="0.3209158097589162"/>
          <c:h val="0.8649594041166671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1" name="Shape 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pinnakersupport.com/blog/2019/04/23/will-your-security-risk-change-when-moving-to-spinnaker-support-servic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pinnakersupport.com/blog/2019/04/23/will-your-security-risk-change-when-moving-to-spinnaker-support-servi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pinnakersupport.com/blog/2019/04/23/will-your-security-risk-change-when-moving-to-spinnaker-support-servic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pinnakersupport.com/blog/2019/04/23/will-your-security-risk-change-when-moving-to-spinnaker-support-servi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pinnakersupport.com/blog/2019/04/23/will-your-security-risk-change-when-moving-to-spinnaker-support-servic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26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marL="228600">
              <a:defRPr sz="1800"/>
            </a:pPr>
            <a:r>
              <a:t>But we know that a lot of customers still have some hesitation about security with third party support providers, even if they agree that patches have their shortcomings. That’s why we also offer our Ultimate Support Guarantee. </a:t>
            </a:r>
            <a:r>
              <a:rPr>
                <a:solidFill>
                  <a:srgbClr val="0000FF"/>
                </a:solidFill>
              </a:rPr>
              <a:t>Part of this Guarantee is our promise to mitigate all applicable system vulnerabilities, improve your CIS benchmark scores, and meet all compliance audit requirements. The Guarantee also covers our commitment to provide legally compliant service delivery, technical issue coverage, and interoperability. It’s never happened before, but if we fail to uphold this Guarantee we will facilitate your return to your software vendor for support, including covering associated costs, if that’s what you prefer.</a:t>
            </a:r>
            <a:endParaRPr sz="1200"/>
          </a:p>
          <a:p>
            <a:pPr marL="228600">
              <a:defRPr sz="1200"/>
            </a:pPr>
            <a:br/>
            <a:r>
              <a:rPr sz="1800"/>
              <a:t>We’re the only third party support provider offering this, and we feel comfortable doing so because in over 12 years and more than 120,000 problems, we’ve never failed to mitigate a security issue. In fact, 98% of our customers rated our security and vulnerability protection as good or better than that delivered by the publisher (</a:t>
            </a:r>
            <a:r>
              <a:rPr sz="1800" u="sng">
                <a:solidFill>
                  <a:srgbClr val="FFFFFF"/>
                </a:solidFill>
                <a:uFill>
                  <a:solidFill>
                    <a:srgbClr val="FFFFFF"/>
                  </a:solidFill>
                </a:uFill>
                <a:hlinkClick r:id="rId3"/>
              </a:rPr>
              <a:t>source</a:t>
            </a:r>
            <a:r>
              <a:rPr sz="1800"/>
              <a:t>)</a:t>
            </a:r>
          </a:p>
          <a:p>
            <a:pPr marL="228600">
              <a:defRPr sz="1200"/>
            </a:pPr>
            <a:br/>
            <a:endParaRPr/>
          </a:p>
        </p:txBody>
      </p:sp>
    </p:spTree>
    <p:extLst>
      <p:ext uri="{BB962C8B-B14F-4D97-AF65-F5344CB8AC3E}">
        <p14:creationId xmlns:p14="http://schemas.microsoft.com/office/powerpoint/2010/main" val="155784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ebb3c45a34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ebb3c45a34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Finally, we offer Consulting to meet any project specific needs.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Beyond the normal day-to-day Salesforce request we also specialize in CRM platform migrations and ERP to CRM integrations.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A few examples where this option would make sense include:</a:t>
            </a:r>
            <a:endParaRPr/>
          </a:p>
          <a:p>
            <a:pPr marL="0" lvl="0" indent="0" algn="l" rtl="0">
              <a:lnSpc>
                <a:spcPct val="115000"/>
              </a:lnSpc>
              <a:spcBef>
                <a:spcPts val="0"/>
              </a:spcBef>
              <a:spcAft>
                <a:spcPts val="0"/>
              </a:spcAft>
              <a:buSzPts val="1100"/>
              <a:buNone/>
            </a:pPr>
            <a:r>
              <a:rPr lang="en-US"/>
              <a:t>-        You have purchased Salesforce and need implementation expertise. </a:t>
            </a:r>
            <a:endParaRPr/>
          </a:p>
          <a:p>
            <a:pPr marL="457200" lvl="0" indent="-304800" algn="l" rtl="0">
              <a:lnSpc>
                <a:spcPct val="115000"/>
              </a:lnSpc>
              <a:spcBef>
                <a:spcPts val="1200"/>
              </a:spcBef>
              <a:spcAft>
                <a:spcPts val="0"/>
              </a:spcAft>
              <a:buClr>
                <a:schemeClr val="dk1"/>
              </a:buClr>
              <a:buSzPts val="1200"/>
              <a:buChar char="●"/>
            </a:pPr>
            <a:r>
              <a:rPr lang="en-US"/>
              <a:t>You have purchased a new Salesforce feature and don’t know how to implement it. </a:t>
            </a:r>
            <a:endParaRPr/>
          </a:p>
          <a:p>
            <a:pPr marL="457200" lvl="0" indent="-304800" algn="l" rtl="0">
              <a:lnSpc>
                <a:spcPct val="115000"/>
              </a:lnSpc>
              <a:spcBef>
                <a:spcPts val="0"/>
              </a:spcBef>
              <a:spcAft>
                <a:spcPts val="0"/>
              </a:spcAft>
              <a:buClr>
                <a:schemeClr val="dk1"/>
              </a:buClr>
              <a:buSzPts val="1200"/>
              <a:buChar char="●"/>
            </a:pPr>
            <a:r>
              <a:rPr lang="en-US"/>
              <a:t>Your team doesn’t have the capacity to complete a project.</a:t>
            </a:r>
            <a:endParaRPr sz="1800" b="1"/>
          </a:p>
        </p:txBody>
      </p:sp>
      <p:sp>
        <p:nvSpPr>
          <p:cNvPr id="683" name="Google Shape;683;g1ebb3c45a34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852910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marL="228600">
              <a:defRPr sz="1800"/>
            </a:pPr>
            <a:r>
              <a:t>But we know that a lot of customers still have some hesitation about security with third party support providers, even if they agree that patches have their shortcomings. That’s why we also offer our Ultimate Support Guarantee. </a:t>
            </a:r>
            <a:r>
              <a:rPr>
                <a:solidFill>
                  <a:srgbClr val="0000FF"/>
                </a:solidFill>
              </a:rPr>
              <a:t>Part of this Guarantee is our promise to mitigate all applicable system vulnerabilities, improve your CIS benchmark scores, and meet all compliance audit requirements. The Guarantee also covers our commitment to provide legally compliant service delivery, technical issue coverage, and interoperability. It’s never happened before, but if we fail to uphold this Guarantee we will facilitate your return to your software vendor for support, including covering associated costs, if that’s what you prefer.</a:t>
            </a:r>
            <a:endParaRPr sz="1200"/>
          </a:p>
          <a:p>
            <a:pPr marL="228600">
              <a:defRPr sz="1200"/>
            </a:pPr>
            <a:br/>
            <a:r>
              <a:rPr sz="1800"/>
              <a:t>We’re the only third party support provider offering this, and we feel comfortable doing so because in over 12 years and more than 120,000 problems, we’ve never failed to mitigate a security issue. In fact, 98% of our customers rated our security and vulnerability protection as good or better than that delivered by the publisher (</a:t>
            </a:r>
            <a:r>
              <a:rPr sz="1800" u="sng">
                <a:solidFill>
                  <a:srgbClr val="FFFFFF"/>
                </a:solidFill>
                <a:uFill>
                  <a:solidFill>
                    <a:srgbClr val="FFFFFF"/>
                  </a:solidFill>
                </a:uFill>
                <a:hlinkClick r:id="rId3"/>
              </a:rPr>
              <a:t>source</a:t>
            </a:r>
            <a:r>
              <a:rPr sz="1800"/>
              <a:t>)</a:t>
            </a:r>
          </a:p>
          <a:p>
            <a:pPr marL="228600">
              <a:defRPr sz="1200"/>
            </a:pPr>
            <a:br/>
            <a:endParaRPr/>
          </a:p>
        </p:txBody>
      </p:sp>
    </p:spTree>
    <p:extLst>
      <p:ext uri="{BB962C8B-B14F-4D97-AF65-F5344CB8AC3E}">
        <p14:creationId xmlns:p14="http://schemas.microsoft.com/office/powerpoint/2010/main" val="2664617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ebb3c45a34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ebb3c45a34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Finally, we offer Consulting to meet any project specific needs.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Beyond the normal day-to-day Salesforce request we also specialize in CRM platform migrations and ERP to CRM integrations.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A few examples where this option would make sense include:</a:t>
            </a:r>
            <a:endParaRPr/>
          </a:p>
          <a:p>
            <a:pPr marL="0" lvl="0" indent="0" algn="l" rtl="0">
              <a:lnSpc>
                <a:spcPct val="115000"/>
              </a:lnSpc>
              <a:spcBef>
                <a:spcPts val="0"/>
              </a:spcBef>
              <a:spcAft>
                <a:spcPts val="0"/>
              </a:spcAft>
              <a:buSzPts val="1100"/>
              <a:buNone/>
            </a:pPr>
            <a:r>
              <a:rPr lang="en-US"/>
              <a:t>-        You have purchased Salesforce and need implementation expertise. </a:t>
            </a:r>
            <a:endParaRPr/>
          </a:p>
          <a:p>
            <a:pPr marL="457200" lvl="0" indent="-304800" algn="l" rtl="0">
              <a:lnSpc>
                <a:spcPct val="115000"/>
              </a:lnSpc>
              <a:spcBef>
                <a:spcPts val="1200"/>
              </a:spcBef>
              <a:spcAft>
                <a:spcPts val="0"/>
              </a:spcAft>
              <a:buClr>
                <a:schemeClr val="dk1"/>
              </a:buClr>
              <a:buSzPts val="1200"/>
              <a:buChar char="●"/>
            </a:pPr>
            <a:r>
              <a:rPr lang="en-US"/>
              <a:t>You have purchased a new Salesforce feature and don’t know how to implement it. </a:t>
            </a:r>
            <a:endParaRPr/>
          </a:p>
          <a:p>
            <a:pPr marL="457200" lvl="0" indent="-304800" algn="l" rtl="0">
              <a:lnSpc>
                <a:spcPct val="115000"/>
              </a:lnSpc>
              <a:spcBef>
                <a:spcPts val="0"/>
              </a:spcBef>
              <a:spcAft>
                <a:spcPts val="0"/>
              </a:spcAft>
              <a:buClr>
                <a:schemeClr val="dk1"/>
              </a:buClr>
              <a:buSzPts val="1200"/>
              <a:buChar char="●"/>
            </a:pPr>
            <a:r>
              <a:rPr lang="en-US"/>
              <a:t>Your team doesn’t have the capacity to complete a project.</a:t>
            </a:r>
            <a:endParaRPr sz="1800" b="1"/>
          </a:p>
        </p:txBody>
      </p:sp>
      <p:sp>
        <p:nvSpPr>
          <p:cNvPr id="683" name="Google Shape;683;g1ebb3c45a34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4286475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ebb3c45a34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ebb3c45a34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Finally, we offer Consulting to meet any project specific needs.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Beyond the normal day-to-day Salesforce request we also specialize in CRM platform migrations and ERP to CRM integrations.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A few examples where this option would make sense include:</a:t>
            </a:r>
            <a:endParaRPr/>
          </a:p>
          <a:p>
            <a:pPr marL="0" lvl="0" indent="0" algn="l" rtl="0">
              <a:lnSpc>
                <a:spcPct val="115000"/>
              </a:lnSpc>
              <a:spcBef>
                <a:spcPts val="0"/>
              </a:spcBef>
              <a:spcAft>
                <a:spcPts val="0"/>
              </a:spcAft>
              <a:buSzPts val="1100"/>
              <a:buNone/>
            </a:pPr>
            <a:r>
              <a:rPr lang="en-US"/>
              <a:t>-        You have purchased Salesforce and need implementation expertise. </a:t>
            </a:r>
            <a:endParaRPr/>
          </a:p>
          <a:p>
            <a:pPr marL="457200" lvl="0" indent="-304800" algn="l" rtl="0">
              <a:lnSpc>
                <a:spcPct val="115000"/>
              </a:lnSpc>
              <a:spcBef>
                <a:spcPts val="1200"/>
              </a:spcBef>
              <a:spcAft>
                <a:spcPts val="0"/>
              </a:spcAft>
              <a:buClr>
                <a:schemeClr val="dk1"/>
              </a:buClr>
              <a:buSzPts val="1200"/>
              <a:buChar char="●"/>
            </a:pPr>
            <a:r>
              <a:rPr lang="en-US"/>
              <a:t>You have purchased a new Salesforce feature and don’t know how to implement it. </a:t>
            </a:r>
            <a:endParaRPr/>
          </a:p>
          <a:p>
            <a:pPr marL="457200" lvl="0" indent="-304800" algn="l" rtl="0">
              <a:lnSpc>
                <a:spcPct val="115000"/>
              </a:lnSpc>
              <a:spcBef>
                <a:spcPts val="0"/>
              </a:spcBef>
              <a:spcAft>
                <a:spcPts val="0"/>
              </a:spcAft>
              <a:buClr>
                <a:schemeClr val="dk1"/>
              </a:buClr>
              <a:buSzPts val="1200"/>
              <a:buChar char="●"/>
            </a:pPr>
            <a:r>
              <a:rPr lang="en-US"/>
              <a:t>Your team doesn’t have the capacity to complete a project.</a:t>
            </a:r>
            <a:endParaRPr sz="1800" b="1"/>
          </a:p>
        </p:txBody>
      </p:sp>
      <p:sp>
        <p:nvSpPr>
          <p:cNvPr id="683" name="Google Shape;683;g1ebb3c45a34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367288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ebb3c45a34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ebb3c45a34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Finally, we offer Consulting to meet any project specific needs.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Beyond the normal day-to-day Salesforce request we also specialize in CRM platform migrations and ERP to CRM integrations.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A few examples where this option would make sense include:</a:t>
            </a:r>
            <a:endParaRPr/>
          </a:p>
          <a:p>
            <a:pPr marL="0" lvl="0" indent="0" algn="l" rtl="0">
              <a:lnSpc>
                <a:spcPct val="115000"/>
              </a:lnSpc>
              <a:spcBef>
                <a:spcPts val="0"/>
              </a:spcBef>
              <a:spcAft>
                <a:spcPts val="0"/>
              </a:spcAft>
              <a:buSzPts val="1100"/>
              <a:buNone/>
            </a:pPr>
            <a:r>
              <a:rPr lang="en-US"/>
              <a:t>-        You have purchased Salesforce and need implementation expertise. </a:t>
            </a:r>
            <a:endParaRPr/>
          </a:p>
          <a:p>
            <a:pPr marL="457200" lvl="0" indent="-304800" algn="l" rtl="0">
              <a:lnSpc>
                <a:spcPct val="115000"/>
              </a:lnSpc>
              <a:spcBef>
                <a:spcPts val="1200"/>
              </a:spcBef>
              <a:spcAft>
                <a:spcPts val="0"/>
              </a:spcAft>
              <a:buClr>
                <a:schemeClr val="dk1"/>
              </a:buClr>
              <a:buSzPts val="1200"/>
              <a:buChar char="●"/>
            </a:pPr>
            <a:r>
              <a:rPr lang="en-US"/>
              <a:t>You have purchased a new Salesforce feature and don’t know how to implement it. </a:t>
            </a:r>
            <a:endParaRPr/>
          </a:p>
          <a:p>
            <a:pPr marL="457200" lvl="0" indent="-304800" algn="l" rtl="0">
              <a:lnSpc>
                <a:spcPct val="115000"/>
              </a:lnSpc>
              <a:spcBef>
                <a:spcPts val="0"/>
              </a:spcBef>
              <a:spcAft>
                <a:spcPts val="0"/>
              </a:spcAft>
              <a:buClr>
                <a:schemeClr val="dk1"/>
              </a:buClr>
              <a:buSzPts val="1200"/>
              <a:buChar char="●"/>
            </a:pPr>
            <a:r>
              <a:rPr lang="en-US"/>
              <a:t>Your team doesn’t have the capacity to complete a project.</a:t>
            </a:r>
            <a:endParaRPr sz="1800" b="1"/>
          </a:p>
        </p:txBody>
      </p:sp>
      <p:sp>
        <p:nvSpPr>
          <p:cNvPr id="683" name="Google Shape;683;g1ebb3c45a34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660886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ebb3c45a34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ebb3c45a34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Finally, we offer Consulting to meet any project specific needs.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Beyond the normal day-to-day Salesforce request we also specialize in CRM platform migrations and ERP to CRM integrations.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A few examples where this option would make sense include:</a:t>
            </a:r>
            <a:endParaRPr/>
          </a:p>
          <a:p>
            <a:pPr marL="0" lvl="0" indent="0" algn="l" rtl="0">
              <a:lnSpc>
                <a:spcPct val="115000"/>
              </a:lnSpc>
              <a:spcBef>
                <a:spcPts val="0"/>
              </a:spcBef>
              <a:spcAft>
                <a:spcPts val="0"/>
              </a:spcAft>
              <a:buSzPts val="1100"/>
              <a:buNone/>
            </a:pPr>
            <a:r>
              <a:rPr lang="en-US"/>
              <a:t>-        You have purchased Salesforce and need implementation expertise. </a:t>
            </a:r>
            <a:endParaRPr/>
          </a:p>
          <a:p>
            <a:pPr marL="457200" lvl="0" indent="-304800" algn="l" rtl="0">
              <a:lnSpc>
                <a:spcPct val="115000"/>
              </a:lnSpc>
              <a:spcBef>
                <a:spcPts val="1200"/>
              </a:spcBef>
              <a:spcAft>
                <a:spcPts val="0"/>
              </a:spcAft>
              <a:buClr>
                <a:schemeClr val="dk1"/>
              </a:buClr>
              <a:buSzPts val="1200"/>
              <a:buChar char="●"/>
            </a:pPr>
            <a:r>
              <a:rPr lang="en-US"/>
              <a:t>You have purchased a new Salesforce feature and don’t know how to implement it. </a:t>
            </a:r>
            <a:endParaRPr/>
          </a:p>
          <a:p>
            <a:pPr marL="457200" lvl="0" indent="-304800" algn="l" rtl="0">
              <a:lnSpc>
                <a:spcPct val="115000"/>
              </a:lnSpc>
              <a:spcBef>
                <a:spcPts val="0"/>
              </a:spcBef>
              <a:spcAft>
                <a:spcPts val="0"/>
              </a:spcAft>
              <a:buClr>
                <a:schemeClr val="dk1"/>
              </a:buClr>
              <a:buSzPts val="1200"/>
              <a:buChar char="●"/>
            </a:pPr>
            <a:r>
              <a:rPr lang="en-US"/>
              <a:t>Your team doesn’t have the capacity to complete a project.</a:t>
            </a:r>
            <a:endParaRPr sz="1800" b="1"/>
          </a:p>
        </p:txBody>
      </p:sp>
      <p:sp>
        <p:nvSpPr>
          <p:cNvPr id="683" name="Google Shape;683;g1ebb3c45a34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353327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marL="228600">
              <a:defRPr sz="1800"/>
            </a:pPr>
            <a:r>
              <a:t>But we know that a lot of customers still have some hesitation about security with third party support providers, even if they agree that patches have their shortcomings. That’s why we also offer our Ultimate Support Guarantee. </a:t>
            </a:r>
            <a:r>
              <a:rPr>
                <a:solidFill>
                  <a:srgbClr val="0000FF"/>
                </a:solidFill>
              </a:rPr>
              <a:t>Part of this Guarantee is our promise to mitigate all applicable system vulnerabilities, improve your CIS benchmark scores, and meet all compliance audit requirements. The Guarantee also covers our commitment to provide legally compliant service delivery, technical issue coverage, and interoperability. It’s never happened before, but if we fail to uphold this Guarantee we will facilitate your return to your software vendor for support, including covering associated costs, if that’s what you prefer.</a:t>
            </a:r>
            <a:endParaRPr sz="1200"/>
          </a:p>
          <a:p>
            <a:pPr marL="228600">
              <a:defRPr sz="1200"/>
            </a:pPr>
            <a:br/>
            <a:r>
              <a:rPr sz="1800"/>
              <a:t>We’re the only third party support provider offering this, and we feel comfortable doing so because in over 12 years and more than 120,000 problems, we’ve never failed to mitigate a security issue. In fact, 98% of our customers rated our security and vulnerability protection as good or better than that delivered by the publisher (</a:t>
            </a:r>
            <a:r>
              <a:rPr sz="1800" u="sng">
                <a:solidFill>
                  <a:srgbClr val="FFFFFF"/>
                </a:solidFill>
                <a:uFill>
                  <a:solidFill>
                    <a:srgbClr val="FFFFFF"/>
                  </a:solidFill>
                </a:uFill>
                <a:hlinkClick r:id="rId3"/>
              </a:rPr>
              <a:t>source</a:t>
            </a:r>
            <a:r>
              <a:rPr sz="1800"/>
              <a:t>)</a:t>
            </a:r>
          </a:p>
          <a:p>
            <a:pPr marL="228600">
              <a:defRPr sz="1200"/>
            </a:pPr>
            <a:br/>
            <a:endParaRPr/>
          </a:p>
        </p:txBody>
      </p:sp>
    </p:spTree>
    <p:extLst>
      <p:ext uri="{BB962C8B-B14F-4D97-AF65-F5344CB8AC3E}">
        <p14:creationId xmlns:p14="http://schemas.microsoft.com/office/powerpoint/2010/main" val="2411212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marL="228600">
              <a:defRPr sz="1800"/>
            </a:pPr>
            <a:r>
              <a:t>Let’s talk about patching first. </a:t>
            </a:r>
            <a:endParaRPr sz="1200"/>
          </a:p>
          <a:p>
            <a:pPr marL="228600">
              <a:defRPr sz="1200"/>
            </a:pPr>
            <a:br/>
            <a:r>
              <a:rPr sz="1800"/>
              <a:t>The threat landscape is very real and very complex, with over xx,000 vulnerabilities uncovered in 2022, and the cost of a data breach is immense. </a:t>
            </a:r>
          </a:p>
          <a:p>
            <a:pPr marL="228600">
              <a:defRPr sz="1200"/>
            </a:pPr>
            <a:br/>
            <a:r>
              <a:rPr sz="1800"/>
              <a:t>Original software publishers give the impression that patching is the core to any good security posture, so it’s natural that customers are concerned about the prospect of losing those patches when they move to third-party support.</a:t>
            </a:r>
          </a:p>
          <a:p>
            <a:pPr marL="228600">
              <a:defRPr sz="1200"/>
            </a:pPr>
            <a:br/>
            <a:r>
              <a:rPr sz="1800"/>
              <a:t>But the truth is, patching actually has some serious shortcomings. For instance, reporting showed that of those xx,000+ vulnerabilities, vendor patches only addressed 10% of them!</a:t>
            </a:r>
          </a:p>
          <a:p>
            <a:pPr marL="228600">
              <a:defRPr sz="1200"/>
            </a:pPr>
            <a:br/>
            <a:endParaRPr/>
          </a:p>
        </p:txBody>
      </p:sp>
    </p:spTree>
    <p:extLst>
      <p:ext uri="{BB962C8B-B14F-4D97-AF65-F5344CB8AC3E}">
        <p14:creationId xmlns:p14="http://schemas.microsoft.com/office/powerpoint/2010/main" val="3985915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xfrm>
            <a:off x="381000" y="685800"/>
            <a:ext cx="6096000" cy="3429000"/>
          </a:xfrm>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pPr marL="228600">
              <a:defRPr sz="1800" i="1"/>
            </a:pPr>
            <a:r>
              <a:t>Context: these slides will be inserted into a broader deck about Spinnaker Support. This slide kicks off the security discussion by proactively addressing a common objection: how will you keep my system secure?</a:t>
            </a:r>
            <a:endParaRPr sz="1200"/>
          </a:p>
          <a:p>
            <a:pPr marL="228600">
              <a:defRPr sz="1200"/>
            </a:pPr>
            <a:br/>
            <a:r>
              <a:rPr sz="1800">
                <a:solidFill>
                  <a:srgbClr val="0000FF"/>
                </a:solidFill>
              </a:rPr>
              <a:t>At this point I want to address one of the most common concerns we hear from customers, and that is about how our security compares to that of your software vendor.</a:t>
            </a:r>
          </a:p>
          <a:p>
            <a:pPr marL="228600">
              <a:defRPr sz="1200"/>
            </a:pPr>
            <a:br/>
            <a:r>
              <a:rPr sz="1800">
                <a:solidFill>
                  <a:srgbClr val="0000FF"/>
                </a:solidFill>
              </a:rPr>
              <a:t>We generally hear two questions: 1) Do you secure my entire tech stack and 2) How do you apply security without having access to vendor patches?</a:t>
            </a:r>
          </a:p>
          <a:p>
            <a:pPr marL="228600">
              <a:defRPr sz="1200"/>
            </a:pPr>
            <a:br/>
            <a:r>
              <a:rPr sz="1800">
                <a:solidFill>
                  <a:srgbClr val="0000FF"/>
                </a:solidFill>
              </a:rPr>
              <a:t>In short, the answer is that yes, we apply security across your middleware, database, and operating system, and our approach to security is actually superior to the traditional patching approach used by the software vendors.</a:t>
            </a:r>
          </a:p>
          <a:p>
            <a:pPr marL="228600">
              <a:defRPr sz="1200"/>
            </a:pPr>
            <a:br/>
            <a:endParaRPr/>
          </a:p>
        </p:txBody>
      </p:sp>
    </p:spTree>
    <p:extLst>
      <p:ext uri="{BB962C8B-B14F-4D97-AF65-F5344CB8AC3E}">
        <p14:creationId xmlns:p14="http://schemas.microsoft.com/office/powerpoint/2010/main" val="124977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marL="228600">
              <a:defRPr sz="1800"/>
            </a:pPr>
            <a:r>
              <a:t>Let’s talk about patching first. </a:t>
            </a:r>
            <a:endParaRPr sz="1200"/>
          </a:p>
          <a:p>
            <a:pPr marL="228600">
              <a:defRPr sz="1200"/>
            </a:pPr>
            <a:br/>
            <a:r>
              <a:rPr sz="1800"/>
              <a:t>The threat landscape is very real and very complex, with over xx,000 vulnerabilities uncovered in 2022, and the cost of a data breach is immense. </a:t>
            </a:r>
          </a:p>
          <a:p>
            <a:pPr marL="228600">
              <a:defRPr sz="1200"/>
            </a:pPr>
            <a:br/>
            <a:r>
              <a:rPr sz="1800"/>
              <a:t>Original software publishers give the impression that patching is the core to any good security posture, so it’s natural that customers are concerned about the prospect of losing those patches when they move to third-party support.</a:t>
            </a:r>
          </a:p>
          <a:p>
            <a:pPr marL="228600">
              <a:defRPr sz="1200"/>
            </a:pPr>
            <a:br/>
            <a:r>
              <a:rPr sz="1800"/>
              <a:t>But the truth is, patching actually has some serious shortcomings. For instance, reporting showed that of those xx,000+ vulnerabilities, vendor patches only addressed 10% of them!</a:t>
            </a:r>
          </a:p>
          <a:p>
            <a:pPr marL="228600">
              <a:defRPr sz="1200"/>
            </a:pPr>
            <a:br/>
            <a:endParaRPr/>
          </a:p>
        </p:txBody>
      </p:sp>
    </p:spTree>
    <p:extLst>
      <p:ext uri="{BB962C8B-B14F-4D97-AF65-F5344CB8AC3E}">
        <p14:creationId xmlns:p14="http://schemas.microsoft.com/office/powerpoint/2010/main" val="3886860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marL="228600">
              <a:defRPr sz="1800"/>
            </a:pPr>
            <a:r>
              <a:t>Let’s talk about patching first. </a:t>
            </a:r>
            <a:endParaRPr sz="1200"/>
          </a:p>
          <a:p>
            <a:pPr marL="228600">
              <a:defRPr sz="1200"/>
            </a:pPr>
            <a:br/>
            <a:r>
              <a:rPr sz="1800"/>
              <a:t>The threat landscape is very real and very complex, with over xx,000 vulnerabilities uncovered in 2022, and the cost of a data breach is immense. </a:t>
            </a:r>
          </a:p>
          <a:p>
            <a:pPr marL="228600">
              <a:defRPr sz="1200"/>
            </a:pPr>
            <a:br/>
            <a:r>
              <a:rPr sz="1800"/>
              <a:t>Original software publishers give the impression that patching is the core to any good security posture, so it’s natural that customers are concerned about the prospect of losing those patches when they move to third-party support.</a:t>
            </a:r>
          </a:p>
          <a:p>
            <a:pPr marL="228600">
              <a:defRPr sz="1200"/>
            </a:pPr>
            <a:br/>
            <a:r>
              <a:rPr sz="1800"/>
              <a:t>But the truth is, patching actually has some serious shortcomings. For instance, reporting showed that of those xx,000+ vulnerabilities, vendor patches only addressed 10% of them!</a:t>
            </a:r>
          </a:p>
          <a:p>
            <a:pPr marL="228600">
              <a:defRPr sz="1200"/>
            </a:pPr>
            <a:br/>
            <a:endParaRPr/>
          </a:p>
        </p:txBody>
      </p:sp>
    </p:spTree>
    <p:extLst>
      <p:ext uri="{BB962C8B-B14F-4D97-AF65-F5344CB8AC3E}">
        <p14:creationId xmlns:p14="http://schemas.microsoft.com/office/powerpoint/2010/main" val="13109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xfrm>
            <a:off x="381000" y="685800"/>
            <a:ext cx="6096000" cy="3429000"/>
          </a:xfrm>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pPr marL="228600">
              <a:defRPr sz="1800" i="1"/>
            </a:pPr>
            <a:r>
              <a:t>Context: these slides will be inserted into a broader deck about Spinnaker Support. This slide kicks off the security discussion by proactively addressing a common objection: how will you keep my system secure?</a:t>
            </a:r>
            <a:endParaRPr sz="1200"/>
          </a:p>
          <a:p>
            <a:pPr marL="228600">
              <a:defRPr sz="1200"/>
            </a:pPr>
            <a:br/>
            <a:r>
              <a:rPr sz="1800">
                <a:solidFill>
                  <a:srgbClr val="0000FF"/>
                </a:solidFill>
              </a:rPr>
              <a:t>At this point I want to address one of the most common concerns we hear from customers, and that is about how our security compares to that of your software vendor.</a:t>
            </a:r>
          </a:p>
          <a:p>
            <a:pPr marL="228600">
              <a:defRPr sz="1200"/>
            </a:pPr>
            <a:br/>
            <a:r>
              <a:rPr sz="1800">
                <a:solidFill>
                  <a:srgbClr val="0000FF"/>
                </a:solidFill>
              </a:rPr>
              <a:t>We generally hear two questions: 1) Do you secure my entire tech stack and 2) How do you apply security without having access to vendor patches?</a:t>
            </a:r>
          </a:p>
          <a:p>
            <a:pPr marL="228600">
              <a:defRPr sz="1200"/>
            </a:pPr>
            <a:br/>
            <a:r>
              <a:rPr sz="1800">
                <a:solidFill>
                  <a:srgbClr val="0000FF"/>
                </a:solidFill>
              </a:rPr>
              <a:t>In short, the answer is that yes, we apply security across your middleware, database, and operating system, and our approach to security is actually superior to the traditional patching approach used by the software vendors.</a:t>
            </a:r>
          </a:p>
          <a:p>
            <a:pPr marL="228600">
              <a:defRPr sz="1200"/>
            </a:pPr>
            <a:b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marL="228600">
              <a:defRPr sz="1800"/>
            </a:pPr>
            <a:r>
              <a:t>Let’s talk about patching first. </a:t>
            </a:r>
            <a:endParaRPr sz="1200"/>
          </a:p>
          <a:p>
            <a:pPr marL="228600">
              <a:defRPr sz="1200"/>
            </a:pPr>
            <a:br/>
            <a:r>
              <a:rPr sz="1800"/>
              <a:t>The threat landscape is very real and very complex, with over xx,000 vulnerabilities uncovered in 2022, and the cost of a data breach is immense. </a:t>
            </a:r>
          </a:p>
          <a:p>
            <a:pPr marL="228600">
              <a:defRPr sz="1200"/>
            </a:pPr>
            <a:br/>
            <a:r>
              <a:rPr sz="1800"/>
              <a:t>Original software publishers give the impression that patching is the core to any good security posture, so it’s natural that customers are concerned about the prospect of losing those patches when they move to third-party support.</a:t>
            </a:r>
          </a:p>
          <a:p>
            <a:pPr marL="228600">
              <a:defRPr sz="1200"/>
            </a:pPr>
            <a:br/>
            <a:r>
              <a:rPr sz="1800"/>
              <a:t>But the truth is, patching actually has some serious shortcomings. For instance, reporting showed that of those xx,000+ vulnerabilities, vendor patches only addressed 10% of them!</a:t>
            </a:r>
          </a:p>
          <a:p>
            <a:pPr marL="228600">
              <a:defRPr sz="1200"/>
            </a:pPr>
            <a:br/>
            <a:endParaRPr/>
          </a:p>
        </p:txBody>
      </p:sp>
    </p:spTree>
    <p:extLst>
      <p:ext uri="{BB962C8B-B14F-4D97-AF65-F5344CB8AC3E}">
        <p14:creationId xmlns:p14="http://schemas.microsoft.com/office/powerpoint/2010/main" val="1149412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marL="228600">
              <a:defRPr sz="1800"/>
            </a:pPr>
            <a:r>
              <a:t>Let’s talk about patching first. </a:t>
            </a:r>
            <a:endParaRPr sz="1200"/>
          </a:p>
          <a:p>
            <a:pPr marL="228600">
              <a:defRPr sz="1200"/>
            </a:pPr>
            <a:br/>
            <a:r>
              <a:rPr sz="1800"/>
              <a:t>The threat landscape is very real and very complex, with over xx,000 vulnerabilities uncovered in 2022, and the cost of a data breach is immense. </a:t>
            </a:r>
          </a:p>
          <a:p>
            <a:pPr marL="228600">
              <a:defRPr sz="1200"/>
            </a:pPr>
            <a:br/>
            <a:r>
              <a:rPr sz="1800"/>
              <a:t>Original software publishers give the impression that patching is the core to any good security posture, so it’s natural that customers are concerned about the prospect of losing those patches when they move to third-party support.</a:t>
            </a:r>
          </a:p>
          <a:p>
            <a:pPr marL="228600">
              <a:defRPr sz="1200"/>
            </a:pPr>
            <a:br/>
            <a:r>
              <a:rPr sz="1800"/>
              <a:t>But the truth is, patching actually has some serious shortcomings. For instance, reporting showed that of those xx,000+ vulnerabilities, vendor patches only addressed 10% of them!</a:t>
            </a:r>
          </a:p>
          <a:p>
            <a:pPr marL="228600">
              <a:defRPr sz="1200"/>
            </a:pPr>
            <a:br/>
            <a:endParaRPr/>
          </a:p>
        </p:txBody>
      </p:sp>
    </p:spTree>
    <p:extLst>
      <p:ext uri="{BB962C8B-B14F-4D97-AF65-F5344CB8AC3E}">
        <p14:creationId xmlns:p14="http://schemas.microsoft.com/office/powerpoint/2010/main" val="3855735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ebb3c45a34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ebb3c45a34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Finally, we offer Consulting to meet any project specific needs.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Beyond the normal day-to-day Salesforce request we also specialize in CRM platform migrations and ERP to CRM integrations.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A few examples where this option would make sense include:</a:t>
            </a:r>
            <a:endParaRPr/>
          </a:p>
          <a:p>
            <a:pPr marL="0" lvl="0" indent="0" algn="l" rtl="0">
              <a:lnSpc>
                <a:spcPct val="115000"/>
              </a:lnSpc>
              <a:spcBef>
                <a:spcPts val="0"/>
              </a:spcBef>
              <a:spcAft>
                <a:spcPts val="0"/>
              </a:spcAft>
              <a:buSzPts val="1100"/>
              <a:buNone/>
            </a:pPr>
            <a:r>
              <a:rPr lang="en-US"/>
              <a:t>-        You have purchased Salesforce and need implementation expertise. </a:t>
            </a:r>
            <a:endParaRPr/>
          </a:p>
          <a:p>
            <a:pPr marL="457200" lvl="0" indent="-304800" algn="l" rtl="0">
              <a:lnSpc>
                <a:spcPct val="115000"/>
              </a:lnSpc>
              <a:spcBef>
                <a:spcPts val="1200"/>
              </a:spcBef>
              <a:spcAft>
                <a:spcPts val="0"/>
              </a:spcAft>
              <a:buClr>
                <a:schemeClr val="dk1"/>
              </a:buClr>
              <a:buSzPts val="1200"/>
              <a:buChar char="●"/>
            </a:pPr>
            <a:r>
              <a:rPr lang="en-US"/>
              <a:t>You have purchased a new Salesforce feature and don’t know how to implement it. </a:t>
            </a:r>
            <a:endParaRPr/>
          </a:p>
          <a:p>
            <a:pPr marL="457200" lvl="0" indent="-304800" algn="l" rtl="0">
              <a:lnSpc>
                <a:spcPct val="115000"/>
              </a:lnSpc>
              <a:spcBef>
                <a:spcPts val="0"/>
              </a:spcBef>
              <a:spcAft>
                <a:spcPts val="0"/>
              </a:spcAft>
              <a:buClr>
                <a:schemeClr val="dk1"/>
              </a:buClr>
              <a:buSzPts val="1200"/>
              <a:buChar char="●"/>
            </a:pPr>
            <a:r>
              <a:rPr lang="en-US"/>
              <a:t>Your team doesn’t have the capacity to complete a project.</a:t>
            </a:r>
            <a:endParaRPr sz="1800" b="1"/>
          </a:p>
        </p:txBody>
      </p:sp>
      <p:sp>
        <p:nvSpPr>
          <p:cNvPr id="683" name="Google Shape;683;g1ebb3c45a34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marL="228600">
              <a:defRPr sz="1800"/>
            </a:pPr>
            <a:r>
              <a:t>But we know that a lot of customers still have some hesitation about security with third party support providers, even if they agree that patches have their shortcomings. That’s why we also offer our Ultimate Support Guarantee. </a:t>
            </a:r>
            <a:r>
              <a:rPr>
                <a:solidFill>
                  <a:srgbClr val="0000FF"/>
                </a:solidFill>
              </a:rPr>
              <a:t>Part of this Guarantee is our promise to mitigate all applicable system vulnerabilities, improve your CIS benchmark scores, and meet all compliance audit requirements. The Guarantee also covers our commitment to provide legally compliant service delivery, technical issue coverage, and interoperability. It’s never happened before, but if we fail to uphold this Guarantee we will facilitate your return to your software vendor for support, including covering associated costs, if that’s what you prefer.</a:t>
            </a:r>
            <a:endParaRPr sz="1200"/>
          </a:p>
          <a:p>
            <a:pPr marL="228600">
              <a:defRPr sz="1200"/>
            </a:pPr>
            <a:br/>
            <a:r>
              <a:rPr sz="1800"/>
              <a:t>We’re the only third party support provider offering this, and we feel comfortable doing so because in over 12 years and more than 120,000 problems, we’ve never failed to mitigate a security issue. In fact, 98% of our customers rated our security and vulnerability protection as good or better than that delivered by the publisher (</a:t>
            </a:r>
            <a:r>
              <a:rPr sz="1800" u="sng">
                <a:solidFill>
                  <a:srgbClr val="FFFFFF"/>
                </a:solidFill>
                <a:uFill>
                  <a:solidFill>
                    <a:srgbClr val="FFFFFF"/>
                  </a:solidFill>
                </a:uFill>
                <a:hlinkClick r:id="rId3"/>
              </a:rPr>
              <a:t>source</a:t>
            </a:r>
            <a:r>
              <a:rPr sz="1800"/>
              <a:t>)</a:t>
            </a:r>
          </a:p>
          <a:p>
            <a:pPr marL="228600">
              <a:defRPr sz="1200"/>
            </a:pPr>
            <a:br/>
            <a:endParaRPr/>
          </a:p>
        </p:txBody>
      </p:sp>
    </p:spTree>
    <p:extLst>
      <p:ext uri="{BB962C8B-B14F-4D97-AF65-F5344CB8AC3E}">
        <p14:creationId xmlns:p14="http://schemas.microsoft.com/office/powerpoint/2010/main" val="96231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marL="228600">
              <a:defRPr sz="1800"/>
            </a:pPr>
            <a:r>
              <a:t>But we know that a lot of customers still have some hesitation about security with third party support providers, even if they agree that patches have their shortcomings. That’s why we also offer our Ultimate Support Guarantee. </a:t>
            </a:r>
            <a:r>
              <a:rPr>
                <a:solidFill>
                  <a:srgbClr val="0000FF"/>
                </a:solidFill>
              </a:rPr>
              <a:t>Part of this Guarantee is our promise to mitigate all applicable system vulnerabilities, improve your CIS benchmark scores, and meet all compliance audit requirements. The Guarantee also covers our commitment to provide legally compliant service delivery, technical issue coverage, and interoperability. It’s never happened before, but if we fail to uphold this Guarantee we will facilitate your return to your software vendor for support, including covering associated costs, if that’s what you prefer.</a:t>
            </a:r>
            <a:endParaRPr sz="1200"/>
          </a:p>
          <a:p>
            <a:pPr marL="228600">
              <a:defRPr sz="1200"/>
            </a:pPr>
            <a:br/>
            <a:r>
              <a:rPr sz="1800"/>
              <a:t>We’re the only third party support provider offering this, and we feel comfortable doing so because in over 12 years and more than 120,000 problems, we’ve never failed to mitigate a security issue. In fact, 98% of our customers rated our security and vulnerability protection as good or better than that delivered by the publisher (</a:t>
            </a:r>
            <a:r>
              <a:rPr sz="1800" u="sng">
                <a:solidFill>
                  <a:srgbClr val="FFFFFF"/>
                </a:solidFill>
                <a:uFill>
                  <a:solidFill>
                    <a:srgbClr val="FFFFFF"/>
                  </a:solidFill>
                </a:uFill>
                <a:hlinkClick r:id="rId3"/>
              </a:rPr>
              <a:t>source</a:t>
            </a:r>
            <a:r>
              <a:rPr sz="1800"/>
              <a:t>)</a:t>
            </a:r>
          </a:p>
          <a:p>
            <a:pPr marL="228600">
              <a:defRPr sz="1200"/>
            </a:pPr>
            <a:br/>
            <a:endParaRPr/>
          </a:p>
        </p:txBody>
      </p:sp>
    </p:spTree>
    <p:extLst>
      <p:ext uri="{BB962C8B-B14F-4D97-AF65-F5344CB8AC3E}">
        <p14:creationId xmlns:p14="http://schemas.microsoft.com/office/powerpoint/2010/main" val="1476940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ebb3c45a34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ebb3c45a34_0_1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Finally, we offer Consulting to meet any project specific needs.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Beyond the normal day-to-day Salesforce request we also specialize in CRM platform migrations and ERP to CRM integrations. </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A few examples where this option would make sense include:</a:t>
            </a:r>
            <a:endParaRPr/>
          </a:p>
          <a:p>
            <a:pPr marL="0" lvl="0" indent="0" algn="l" rtl="0">
              <a:lnSpc>
                <a:spcPct val="115000"/>
              </a:lnSpc>
              <a:spcBef>
                <a:spcPts val="0"/>
              </a:spcBef>
              <a:spcAft>
                <a:spcPts val="0"/>
              </a:spcAft>
              <a:buSzPts val="1100"/>
              <a:buNone/>
            </a:pPr>
            <a:r>
              <a:rPr lang="en-US"/>
              <a:t>-        You have purchased Salesforce and need implementation expertise. </a:t>
            </a:r>
            <a:endParaRPr/>
          </a:p>
          <a:p>
            <a:pPr marL="457200" lvl="0" indent="-304800" algn="l" rtl="0">
              <a:lnSpc>
                <a:spcPct val="115000"/>
              </a:lnSpc>
              <a:spcBef>
                <a:spcPts val="1200"/>
              </a:spcBef>
              <a:spcAft>
                <a:spcPts val="0"/>
              </a:spcAft>
              <a:buClr>
                <a:schemeClr val="dk1"/>
              </a:buClr>
              <a:buSzPts val="1200"/>
              <a:buChar char="●"/>
            </a:pPr>
            <a:r>
              <a:rPr lang="en-US"/>
              <a:t>You have purchased a new Salesforce feature and don’t know how to implement it. </a:t>
            </a:r>
            <a:endParaRPr/>
          </a:p>
          <a:p>
            <a:pPr marL="457200" lvl="0" indent="-304800" algn="l" rtl="0">
              <a:lnSpc>
                <a:spcPct val="115000"/>
              </a:lnSpc>
              <a:spcBef>
                <a:spcPts val="0"/>
              </a:spcBef>
              <a:spcAft>
                <a:spcPts val="0"/>
              </a:spcAft>
              <a:buClr>
                <a:schemeClr val="dk1"/>
              </a:buClr>
              <a:buSzPts val="1200"/>
              <a:buChar char="●"/>
            </a:pPr>
            <a:r>
              <a:rPr lang="en-US"/>
              <a:t>Your team doesn’t have the capacity to complete a project.</a:t>
            </a:r>
            <a:endParaRPr sz="1800" b="1"/>
          </a:p>
        </p:txBody>
      </p:sp>
      <p:sp>
        <p:nvSpPr>
          <p:cNvPr id="683" name="Google Shape;683;g1ebb3c45a34_0_1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65127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OBJEC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Custom Layout">
    <p:spTree>
      <p:nvGrpSpPr>
        <p:cNvPr id="1" name=""/>
        <p:cNvGrpSpPr/>
        <p:nvPr/>
      </p:nvGrpSpPr>
      <p:grpSpPr>
        <a:xfrm>
          <a:off x="0" y="0"/>
          <a:ext cx="0" cy="0"/>
          <a:chOff x="0" y="0"/>
          <a:chExt cx="0" cy="0"/>
        </a:xfrm>
      </p:grpSpPr>
      <p:sp>
        <p:nvSpPr>
          <p:cNvPr id="19" name="Google Shape;14;g1d0c994238c_0_1939"/>
          <p:cNvSpPr txBox="1"/>
          <p:nvPr/>
        </p:nvSpPr>
        <p:spPr>
          <a:xfrm>
            <a:off x="4084324" y="6423505"/>
            <a:ext cx="4023352" cy="230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lgn="ctr">
              <a:defRPr sz="900">
                <a:latin typeface="Sora-Regular_Light"/>
                <a:ea typeface="Sora-Regular_Light"/>
                <a:cs typeface="Sora-Regular_Light"/>
                <a:sym typeface="Sora-Regular_Light"/>
              </a:defRPr>
            </a:lvl1pPr>
          </a:lstStyle>
          <a:p>
            <a:r>
              <a:rPr dirty="0">
                <a:latin typeface="+mj-lt"/>
              </a:rPr>
              <a:t>© 2023 Spinnaker Support™ — Confidential &amp; Privileged</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1" name="Google Shape;16;g1d0c994238c_0_1939" descr="Google Shape;16;g1d0c994238c_0_1939"/>
          <p:cNvPicPr>
            <a:picLocks noChangeAspect="1"/>
          </p:cNvPicPr>
          <p:nvPr/>
        </p:nvPicPr>
        <p:blipFill>
          <a:blip r:embed="rId2"/>
          <a:stretch>
            <a:fillRect/>
          </a:stretch>
        </p:blipFill>
        <p:spPr>
          <a:xfrm>
            <a:off x="655325" y="6438725"/>
            <a:ext cx="1130501" cy="209351"/>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Title">
    <p:spTree>
      <p:nvGrpSpPr>
        <p:cNvPr id="1" name=""/>
        <p:cNvGrpSpPr/>
        <p:nvPr/>
      </p:nvGrpSpPr>
      <p:grpSpPr>
        <a:xfrm>
          <a:off x="0" y="0"/>
          <a:ext cx="0" cy="0"/>
          <a:chOff x="0" y="0"/>
          <a:chExt cx="0" cy="0"/>
        </a:xfrm>
      </p:grpSpPr>
      <p:pic>
        <p:nvPicPr>
          <p:cNvPr id="28" name="Google Shape;19;g1d0c994238c_0_1954" descr="Google Shape;19;g1d0c994238c_0_1954"/>
          <p:cNvPicPr>
            <a:picLocks noChangeAspect="1"/>
          </p:cNvPicPr>
          <p:nvPr/>
        </p:nvPicPr>
        <p:blipFill>
          <a:blip r:embed="rId2"/>
          <a:stretch>
            <a:fillRect/>
          </a:stretch>
        </p:blipFill>
        <p:spPr>
          <a:xfrm>
            <a:off x="764069" y="706170"/>
            <a:ext cx="1912318" cy="354133"/>
          </a:xfrm>
          <a:prstGeom prst="rect">
            <a:avLst/>
          </a:prstGeom>
          <a:ln w="12700">
            <a:miter lim="400000"/>
          </a:ln>
        </p:spPr>
      </p:pic>
      <p:pic>
        <p:nvPicPr>
          <p:cNvPr id="29" name="Google Shape;21;g1d0c994238c_0_1954" descr="Google Shape;21;g1d0c994238c_0_1954"/>
          <p:cNvPicPr>
            <a:picLocks noChangeAspect="1"/>
          </p:cNvPicPr>
          <p:nvPr/>
        </p:nvPicPr>
        <p:blipFill>
          <a:blip r:embed="rId3"/>
          <a:stretch>
            <a:fillRect/>
          </a:stretch>
        </p:blipFill>
        <p:spPr>
          <a:xfrm>
            <a:off x="4891158" y="0"/>
            <a:ext cx="7302502" cy="6858001"/>
          </a:xfrm>
          <a:prstGeom prst="rect">
            <a:avLst/>
          </a:prstGeom>
          <a:ln w="12700">
            <a:miter lim="400000"/>
          </a:ln>
        </p:spPr>
      </p:pic>
      <p:sp>
        <p:nvSpPr>
          <p:cNvPr id="30" name="Title Text"/>
          <p:cNvSpPr txBox="1">
            <a:spLocks noGrp="1"/>
          </p:cNvSpPr>
          <p:nvPr>
            <p:ph type="title"/>
          </p:nvPr>
        </p:nvSpPr>
        <p:spPr>
          <a:xfrm>
            <a:off x="698225" y="2087725"/>
            <a:ext cx="5854201" cy="1236601"/>
          </a:xfrm>
          <a:prstGeom prst="rect">
            <a:avLst/>
          </a:prstGeom>
        </p:spPr>
        <p:txBody>
          <a:bodyPr lIns="91424" tIns="91424" rIns="91424" bIns="91424" anchor="t">
            <a:normAutofit/>
          </a:bodyPr>
          <a:lstStyle>
            <a:lvl1pPr>
              <a:lnSpc>
                <a:spcPct val="90000"/>
              </a:lnSpc>
              <a:defRPr sz="4000" b="1">
                <a:solidFill>
                  <a:srgbClr val="005473"/>
                </a:solidFill>
                <a:latin typeface="Sora-Regular_Bold"/>
                <a:ea typeface="Sora-Regular_Bold"/>
                <a:cs typeface="Sora-Regular_Bold"/>
                <a:sym typeface="Sora-Regular_Bold"/>
              </a:defRPr>
            </a:lvl1pPr>
          </a:lstStyle>
          <a:p>
            <a:r>
              <a:t>Title Text</a:t>
            </a:r>
          </a:p>
        </p:txBody>
      </p:sp>
      <p:sp>
        <p:nvSpPr>
          <p:cNvPr id="31" name="Body Level One…"/>
          <p:cNvSpPr txBox="1">
            <a:spLocks noGrp="1"/>
          </p:cNvSpPr>
          <p:nvPr>
            <p:ph type="body" sz="quarter" idx="1"/>
          </p:nvPr>
        </p:nvSpPr>
        <p:spPr>
          <a:xfrm>
            <a:off x="738499" y="3651722"/>
            <a:ext cx="3943201" cy="1681935"/>
          </a:xfrm>
          <a:prstGeom prst="rect">
            <a:avLst/>
          </a:prstGeom>
        </p:spPr>
        <p:txBody>
          <a:bodyPr lIns="91424" tIns="91424" rIns="91424" bIns="91424">
            <a:normAutofit/>
          </a:bodyPr>
          <a:lstStyle>
            <a:lvl1pPr>
              <a:defRPr sz="2000">
                <a:solidFill>
                  <a:srgbClr val="005473"/>
                </a:solidFill>
                <a:latin typeface="Sora-Regular"/>
                <a:ea typeface="Sora-Regular"/>
                <a:cs typeface="Sora-Regular"/>
                <a:sym typeface="Sora-Regular"/>
              </a:defRPr>
            </a:lvl1pPr>
            <a:lvl2pPr>
              <a:defRPr sz="2000">
                <a:solidFill>
                  <a:srgbClr val="005473"/>
                </a:solidFill>
                <a:latin typeface="Sora-Regular"/>
                <a:ea typeface="Sora-Regular"/>
                <a:cs typeface="Sora-Regular"/>
                <a:sym typeface="Sora-Regular"/>
              </a:defRPr>
            </a:lvl2pPr>
            <a:lvl3pPr>
              <a:defRPr sz="2000">
                <a:solidFill>
                  <a:srgbClr val="005473"/>
                </a:solidFill>
                <a:latin typeface="Sora-Regular"/>
                <a:ea typeface="Sora-Regular"/>
                <a:cs typeface="Sora-Regular"/>
                <a:sym typeface="Sora-Regular"/>
              </a:defRPr>
            </a:lvl3pPr>
            <a:lvl4pPr>
              <a:defRPr sz="2000">
                <a:solidFill>
                  <a:srgbClr val="005473"/>
                </a:solidFill>
                <a:latin typeface="Sora-Regular"/>
                <a:ea typeface="Sora-Regular"/>
                <a:cs typeface="Sora-Regular"/>
                <a:sym typeface="Sora-Regular"/>
              </a:defRPr>
            </a:lvl4pPr>
            <a:lvl5pPr>
              <a:defRPr sz="2000">
                <a:solidFill>
                  <a:srgbClr val="005473"/>
                </a:solidFill>
                <a:latin typeface="Sora-Regular"/>
                <a:ea typeface="Sora-Regular"/>
                <a:cs typeface="Sora-Regular"/>
                <a:sym typeface="Sora-Regular"/>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xfrm>
            <a:off x="11420737" y="6431569"/>
            <a:ext cx="231238" cy="214662"/>
          </a:xfrm>
          <a:prstGeom prst="rect">
            <a:avLst/>
          </a:prstGeom>
        </p:spPr>
        <p:txBody>
          <a:bodyPr/>
          <a:lstStyle>
            <a:lvl1pPr>
              <a:defRPr>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Title Only/Custom Layout">
    <p:spTree>
      <p:nvGrpSpPr>
        <p:cNvPr id="1" name=""/>
        <p:cNvGrpSpPr/>
        <p:nvPr/>
      </p:nvGrpSpPr>
      <p:grpSpPr>
        <a:xfrm>
          <a:off x="0" y="0"/>
          <a:ext cx="0" cy="0"/>
          <a:chOff x="0" y="0"/>
          <a:chExt cx="0" cy="0"/>
        </a:xfrm>
      </p:grpSpPr>
      <p:sp>
        <p:nvSpPr>
          <p:cNvPr id="39" name="Title Text"/>
          <p:cNvSpPr txBox="1">
            <a:spLocks noGrp="1"/>
          </p:cNvSpPr>
          <p:nvPr>
            <p:ph type="title"/>
          </p:nvPr>
        </p:nvSpPr>
        <p:spPr>
          <a:xfrm>
            <a:off x="645518" y="530951"/>
            <a:ext cx="10515601" cy="507301"/>
          </a:xfrm>
          <a:prstGeom prst="rect">
            <a:avLst/>
          </a:prstGeom>
        </p:spPr>
        <p:txBody>
          <a:bodyPr lIns="45699" tIns="45699" rIns="45699" bIns="45699" anchor="t">
            <a:normAutofit/>
          </a:bodyPr>
          <a:lstStyle>
            <a:lvl1pPr>
              <a:lnSpc>
                <a:spcPct val="90000"/>
              </a:lnSpc>
              <a:defRPr sz="3200" b="1">
                <a:solidFill>
                  <a:srgbClr val="005473"/>
                </a:solidFill>
                <a:latin typeface="Sora-Regular_Bold"/>
                <a:ea typeface="Sora-Regular_Bold"/>
                <a:cs typeface="Sora-Regular_Bold"/>
                <a:sym typeface="Sora-Regular_Bold"/>
              </a:defRPr>
            </a:lvl1pPr>
          </a:lstStyle>
          <a:p>
            <a:r>
              <a:t>Title Text</a:t>
            </a:r>
          </a:p>
        </p:txBody>
      </p:sp>
      <p:sp>
        <p:nvSpPr>
          <p:cNvPr id="40" name="Body Level One…"/>
          <p:cNvSpPr txBox="1">
            <a:spLocks noGrp="1"/>
          </p:cNvSpPr>
          <p:nvPr>
            <p:ph type="body" sz="half" idx="1"/>
          </p:nvPr>
        </p:nvSpPr>
        <p:spPr>
          <a:xfrm>
            <a:off x="645518" y="2196372"/>
            <a:ext cx="10515601" cy="2752501"/>
          </a:xfrm>
          <a:prstGeom prst="rect">
            <a:avLst/>
          </a:prstGeom>
        </p:spPr>
        <p:txBody>
          <a:bodyPr lIns="0" tIns="0" rIns="0" bIns="0">
            <a:normAutofit/>
          </a:bodyPr>
          <a:lstStyle>
            <a:lvl1pPr marL="228600">
              <a:lnSpc>
                <a:spcPct val="90000"/>
              </a:lnSpc>
              <a:spcBef>
                <a:spcPts val="500"/>
              </a:spcBef>
              <a:defRPr sz="2200">
                <a:solidFill>
                  <a:srgbClr val="005473"/>
                </a:solidFill>
                <a:latin typeface="Sora-Regular"/>
                <a:ea typeface="Sora-Regular"/>
                <a:cs typeface="Sora-Regular"/>
                <a:sym typeface="Sora-Regular"/>
              </a:defRPr>
            </a:lvl1pPr>
            <a:lvl2pPr marL="228600" indent="457200">
              <a:lnSpc>
                <a:spcPct val="90000"/>
              </a:lnSpc>
              <a:spcBef>
                <a:spcPts val="500"/>
              </a:spcBef>
              <a:defRPr sz="2200">
                <a:solidFill>
                  <a:srgbClr val="005473"/>
                </a:solidFill>
                <a:latin typeface="Sora-Regular"/>
                <a:ea typeface="Sora-Regular"/>
                <a:cs typeface="Sora-Regular"/>
                <a:sym typeface="Sora-Regular"/>
              </a:defRPr>
            </a:lvl2pPr>
            <a:lvl3pPr marL="228600" indent="914400">
              <a:lnSpc>
                <a:spcPct val="90000"/>
              </a:lnSpc>
              <a:spcBef>
                <a:spcPts val="500"/>
              </a:spcBef>
              <a:defRPr sz="2200">
                <a:solidFill>
                  <a:srgbClr val="005473"/>
                </a:solidFill>
                <a:latin typeface="Sora-Regular"/>
                <a:ea typeface="Sora-Regular"/>
                <a:cs typeface="Sora-Regular"/>
                <a:sym typeface="Sora-Regular"/>
              </a:defRPr>
            </a:lvl3pPr>
            <a:lvl4pPr marL="228600" indent="1371600">
              <a:lnSpc>
                <a:spcPct val="90000"/>
              </a:lnSpc>
              <a:spcBef>
                <a:spcPts val="500"/>
              </a:spcBef>
              <a:defRPr sz="2200">
                <a:solidFill>
                  <a:srgbClr val="005473"/>
                </a:solidFill>
                <a:latin typeface="Sora-Regular"/>
                <a:ea typeface="Sora-Regular"/>
                <a:cs typeface="Sora-Regular"/>
                <a:sym typeface="Sora-Regular"/>
              </a:defRPr>
            </a:lvl4pPr>
            <a:lvl5pPr marL="228600" indent="1828800">
              <a:lnSpc>
                <a:spcPct val="90000"/>
              </a:lnSpc>
              <a:spcBef>
                <a:spcPts val="500"/>
              </a:spcBef>
              <a:defRPr sz="2200">
                <a:solidFill>
                  <a:srgbClr val="005473"/>
                </a:solidFill>
                <a:latin typeface="Sora-Regular"/>
                <a:ea typeface="Sora-Regular"/>
                <a:cs typeface="Sora-Regular"/>
                <a:sym typeface="Sora-Regular"/>
              </a:defRPr>
            </a:lvl5pPr>
          </a:lstStyle>
          <a:p>
            <a:r>
              <a:t>Body Level One</a:t>
            </a:r>
          </a:p>
          <a:p>
            <a:pPr lvl="1"/>
            <a:r>
              <a:t>Body Level Two</a:t>
            </a:r>
          </a:p>
          <a:p>
            <a:pPr lvl="2"/>
            <a:r>
              <a:t>Body Level Three</a:t>
            </a:r>
          </a:p>
          <a:p>
            <a:pPr lvl="3"/>
            <a:r>
              <a:t>Body Level Four</a:t>
            </a:r>
          </a:p>
          <a:p>
            <a:pPr lvl="4"/>
            <a:r>
              <a:t>Body Level Five</a:t>
            </a:r>
          </a:p>
        </p:txBody>
      </p:sp>
      <p:sp>
        <p:nvSpPr>
          <p:cNvPr id="41" name="Google Shape;27;g1d0c994238c_0_1960"/>
          <p:cNvSpPr txBox="1"/>
          <p:nvPr/>
        </p:nvSpPr>
        <p:spPr>
          <a:xfrm>
            <a:off x="4084325" y="6423505"/>
            <a:ext cx="4023351" cy="230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lgn="ctr">
              <a:defRPr sz="900">
                <a:latin typeface="Sora-Regular_Light"/>
                <a:ea typeface="Sora-Regular_Light"/>
                <a:cs typeface="Sora-Regular_Light"/>
                <a:sym typeface="Sora-Regular_Light"/>
              </a:defRPr>
            </a:lvl1pPr>
          </a:lstStyle>
          <a:p>
            <a:r>
              <a:rPr dirty="0">
                <a:latin typeface="+mj-lt"/>
              </a:rPr>
              <a:t>© 2023 Spinnaker Support™ — Confidential &amp; Privileged</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3" name="Google Shape;29;g1d0c994238c_0_1960" descr="Google Shape;29;g1d0c994238c_0_1960"/>
          <p:cNvPicPr>
            <a:picLocks noChangeAspect="1"/>
          </p:cNvPicPr>
          <p:nvPr/>
        </p:nvPicPr>
        <p:blipFill>
          <a:blip r:embed="rId2"/>
          <a:stretch>
            <a:fillRect/>
          </a:stretch>
        </p:blipFill>
        <p:spPr>
          <a:xfrm>
            <a:off x="655325" y="6438725"/>
            <a:ext cx="1130501" cy="209351"/>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2">
    <p:spTree>
      <p:nvGrpSpPr>
        <p:cNvPr id="1" name=""/>
        <p:cNvGrpSpPr/>
        <p:nvPr/>
      </p:nvGrpSpPr>
      <p:grpSpPr>
        <a:xfrm>
          <a:off x="0" y="0"/>
          <a:ext cx="0" cy="0"/>
          <a:chOff x="0" y="0"/>
          <a:chExt cx="0" cy="0"/>
        </a:xfrm>
      </p:grpSpPr>
      <p:pic>
        <p:nvPicPr>
          <p:cNvPr id="50" name="Google Shape;33;g1d4ee88f278_0_56" descr="Google Shape;33;g1d4ee88f278_0_56"/>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1" name="Google Shape;34;g1d4ee88f278_0_56"/>
          <p:cNvSpPr/>
          <p:nvPr/>
        </p:nvSpPr>
        <p:spPr>
          <a:xfrm>
            <a:off x="-1" y="0"/>
            <a:ext cx="3369302" cy="68580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pic>
        <p:nvPicPr>
          <p:cNvPr id="52" name="Google Shape;35;g1d4ee88f278_0_56" descr="Google Shape;35;g1d4ee88f278_0_56"/>
          <p:cNvPicPr>
            <a:picLocks noChangeAspect="1"/>
          </p:cNvPicPr>
          <p:nvPr/>
        </p:nvPicPr>
        <p:blipFill>
          <a:blip r:embed="rId3"/>
          <a:stretch>
            <a:fillRect/>
          </a:stretch>
        </p:blipFill>
        <p:spPr>
          <a:xfrm>
            <a:off x="593731" y="2352053"/>
            <a:ext cx="2230361" cy="2153893"/>
          </a:xfrm>
          <a:prstGeom prst="rect">
            <a:avLst/>
          </a:prstGeom>
          <a:ln w="12700">
            <a:miter lim="400000"/>
          </a:ln>
        </p:spPr>
      </p:pic>
      <p:pic>
        <p:nvPicPr>
          <p:cNvPr id="53" name="Google Shape;36;g1d4ee88f278_0_56" descr="Google Shape;36;g1d4ee88f278_0_56"/>
          <p:cNvPicPr>
            <a:picLocks noChangeAspect="1"/>
          </p:cNvPicPr>
          <p:nvPr/>
        </p:nvPicPr>
        <p:blipFill>
          <a:blip r:embed="rId4"/>
          <a:stretch>
            <a:fillRect/>
          </a:stretch>
        </p:blipFill>
        <p:spPr>
          <a:xfrm>
            <a:off x="4250635" y="1268621"/>
            <a:ext cx="1742661" cy="322393"/>
          </a:xfrm>
          <a:prstGeom prst="rect">
            <a:avLst/>
          </a:prstGeom>
          <a:ln w="12700">
            <a:miter lim="400000"/>
          </a:ln>
        </p:spPr>
      </p:pic>
      <p:sp>
        <p:nvSpPr>
          <p:cNvPr id="5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defRPr sz="1200">
                <a:solidFill>
                  <a:srgbClr val="000000"/>
                </a:solidFill>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with half footer" type="obj">
  <p:cSld name="Blank with half footer">
    <p:spTree>
      <p:nvGrpSpPr>
        <p:cNvPr id="1" name="Shape 157"/>
        <p:cNvGrpSpPr/>
        <p:nvPr/>
      </p:nvGrpSpPr>
      <p:grpSpPr>
        <a:xfrm>
          <a:off x="0" y="0"/>
          <a:ext cx="0" cy="0"/>
          <a:chOff x="0" y="0"/>
          <a:chExt cx="0" cy="0"/>
        </a:xfrm>
      </p:grpSpPr>
      <p:sp>
        <p:nvSpPr>
          <p:cNvPr id="159" name="Google Shape;159;g1eaae8abb1a_0_807"/>
          <p:cNvSpPr txBox="1"/>
          <p:nvPr/>
        </p:nvSpPr>
        <p:spPr>
          <a:xfrm>
            <a:off x="8906256"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900" b="0" i="0" u="none" strike="noStrike" cap="none">
                <a:solidFill>
                  <a:schemeClr val="dk1"/>
                </a:solidFill>
                <a:latin typeface="Arial"/>
                <a:ea typeface="Arial"/>
                <a:cs typeface="Arial"/>
                <a:sym typeface="Arial"/>
              </a:rPr>
              <a:t>‹#›</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08782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1;g1d0c994238c_0_1858"/>
          <p:cNvSpPr txBox="1"/>
          <p:nvPr/>
        </p:nvSpPr>
        <p:spPr>
          <a:xfrm>
            <a:off x="7900974" y="6423505"/>
            <a:ext cx="3403828" cy="230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spAutoFit/>
          </a:bodyPr>
          <a:lstStyle>
            <a:lvl1pPr algn="ctr">
              <a:defRPr sz="900">
                <a:latin typeface="Sora-Regular_Light"/>
                <a:ea typeface="Sora-Regular_Light"/>
                <a:cs typeface="Sora-Regular_Light"/>
                <a:sym typeface="Sora-Regular_Light"/>
              </a:defRPr>
            </a:lvl1pPr>
          </a:lstStyle>
          <a:p>
            <a:pPr algn="r"/>
            <a:r>
              <a:rPr dirty="0">
                <a:latin typeface="Arial" panose="020B0604020202020204" pitchFamily="34" charset="0"/>
                <a:cs typeface="Arial" panose="020B0604020202020204" pitchFamily="34" charset="0"/>
              </a:rPr>
              <a:t>© 2023 Spinnaker Support™ — Confidential &amp; Privileged</a:t>
            </a:r>
          </a:p>
        </p:txBody>
      </p:sp>
      <p:sp>
        <p:nvSpPr>
          <p:cNvPr id="3" name="Slide Number"/>
          <p:cNvSpPr txBox="1">
            <a:spLocks noGrp="1"/>
          </p:cNvSpPr>
          <p:nvPr>
            <p:ph type="sldNum" sz="quarter" idx="2"/>
          </p:nvPr>
        </p:nvSpPr>
        <p:spPr>
          <a:xfrm>
            <a:off x="11413797" y="6417000"/>
            <a:ext cx="235660" cy="243801"/>
          </a:xfrm>
          <a:prstGeom prst="rect">
            <a:avLst/>
          </a:prstGeom>
          <a:ln w="12700">
            <a:miter lim="400000"/>
          </a:ln>
        </p:spPr>
        <p:txBody>
          <a:bodyPr wrap="none" lIns="45699" tIns="45699" rIns="45699" bIns="45699" anchor="ctr">
            <a:spAutoFit/>
          </a:bodyPr>
          <a:lstStyle>
            <a:lvl1pPr algn="r">
              <a:defRPr sz="900">
                <a:latin typeface="Sora-Regular_Light"/>
                <a:ea typeface="Sora-Regular_Light"/>
                <a:cs typeface="Sora-Regular_Light"/>
                <a:sym typeface="Sora-Regular_Light"/>
              </a:defRPr>
            </a:lvl1pPr>
          </a:lstStyle>
          <a:p>
            <a:fld id="{86CB4B4D-7CA3-9044-876B-883B54F8677D}" type="slidenum">
              <a:t>‹#›</a:t>
            </a:fld>
            <a:endParaRPr/>
          </a:p>
        </p:txBody>
      </p:sp>
      <p:sp>
        <p:nvSpPr>
          <p:cNvPr id="4"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p:bodyStyle>
    <p:otherStyle>
      <a:lvl1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1pPr>
      <a:lvl2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2pPr>
      <a:lvl3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3pPr>
      <a:lvl4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4pPr>
      <a:lvl5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5pPr>
      <a:lvl6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6pPr>
      <a:lvl7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7pPr>
      <a:lvl8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8pPr>
      <a:lvl9pPr marL="0" marR="0" indent="0" algn="r" defTabSz="9144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ra-Regular_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hyperlink" Target="https://spinnakerdev.wpengine.com/wp-content/uploads/2021/07/building-the-case-for-third-party-sap-and-oracle-support-procurement.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pinnakersupport.com/wp-content/uploads/2021/07/10-Myths-Dropping-SAP-Provided-Support.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spinnakersupport.com/savings-calculator/" TargetMode="External"/><Relationship Id="rId4" Type="http://schemas.openxmlformats.org/officeDocument/2006/relationships/hyperlink" Target="https://www.spinnakersupport.com/wp-content/uploads/2021/07/cut-the-cord-white-paper-oracle.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spinnakersupport.com/contact-us/" TargetMode="Externa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pinnakersupport.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https://www.spinnakersupport.com/wp-content/uploads/2022/10/AtoZguidefor3PS-1.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pinnakersupport.com/resources/customer-success-stori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pinnakersupport.com/third-party-support-versus-vendor-suppo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s://www.spinnakersupport.com/blog/2019/08/14/7-steps-to-evaluating-a-third-party-software-support-vendo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Google Shape;41;g1d0c994238c_0_1846"/>
          <p:cNvPicPr>
            <a:picLocks noChangeAspect="1"/>
          </p:cNvPicPr>
          <p:nvPr/>
        </p:nvPicPr>
        <p:blipFill>
          <a:blip r:embed="rId3">
            <a:extLst>
              <a:ext uri="{28A0092B-C50C-407E-A947-70E740481C1C}">
                <a14:useLocalDpi xmlns:a14="http://schemas.microsoft.com/office/drawing/2010/main" val="0"/>
              </a:ext>
            </a:extLst>
          </a:blip>
          <a:srcRect l="14016" r="14016"/>
          <a:stretch/>
        </p:blipFill>
        <p:spPr>
          <a:xfrm>
            <a:off x="4787374" y="0"/>
            <a:ext cx="7403377" cy="6858001"/>
          </a:xfrm>
          <a:prstGeom prst="rect">
            <a:avLst/>
          </a:prstGeom>
          <a:ln w="12700">
            <a:miter lim="400000"/>
          </a:ln>
        </p:spPr>
      </p:pic>
      <p:pic>
        <p:nvPicPr>
          <p:cNvPr id="64" name="Google Shape;42;g1d0c994238c_0_1846" descr="Google Shape;42;g1d0c994238c_0_1846"/>
          <p:cNvPicPr>
            <a:picLocks noChangeAspect="1"/>
          </p:cNvPicPr>
          <p:nvPr/>
        </p:nvPicPr>
        <p:blipFill>
          <a:blip r:embed="rId4"/>
          <a:srcRect l="37942"/>
          <a:stretch>
            <a:fillRect/>
          </a:stretch>
        </p:blipFill>
        <p:spPr>
          <a:xfrm>
            <a:off x="4625849" y="0"/>
            <a:ext cx="7566151" cy="6858000"/>
          </a:xfrm>
          <a:prstGeom prst="rect">
            <a:avLst/>
          </a:prstGeom>
          <a:ln w="12700">
            <a:miter lim="400000"/>
          </a:ln>
        </p:spPr>
      </p:pic>
      <p:sp>
        <p:nvSpPr>
          <p:cNvPr id="65" name="Google Shape;43;g1d0c994238c_0_1846"/>
          <p:cNvSpPr txBox="1">
            <a:spLocks noGrp="1"/>
          </p:cNvSpPr>
          <p:nvPr>
            <p:ph type="title"/>
          </p:nvPr>
        </p:nvSpPr>
        <p:spPr>
          <a:xfrm>
            <a:off x="782555" y="1683868"/>
            <a:ext cx="5828452" cy="1936145"/>
          </a:xfrm>
          <a:prstGeom prst="rect">
            <a:avLst/>
          </a:prstGeom>
        </p:spPr>
        <p:txBody>
          <a:bodyPr lIns="0" tIns="0" rIns="0" bIns="0" anchor="ctr">
            <a:noAutofit/>
          </a:bodyPr>
          <a:lstStyle/>
          <a:p>
            <a:pPr>
              <a:defRPr sz="3400">
                <a:latin typeface="Sora-Regular_SemiBold"/>
                <a:ea typeface="Sora-Regular_SemiBold"/>
                <a:cs typeface="Sora-Regular_SemiBold"/>
                <a:sym typeface="Sora-Regular_SemiBold"/>
              </a:defRPr>
            </a:pPr>
            <a:r>
              <a:rPr lang="en-US" sz="3600" dirty="0">
                <a:latin typeface="Arial" panose="020B0604020202020204" pitchFamily="34" charset="0"/>
                <a:cs typeface="Arial" panose="020B0604020202020204" pitchFamily="34" charset="0"/>
              </a:rPr>
              <a:t>5 Steps for a Fast Transition to Third-Party Oracle and SAP Support</a:t>
            </a:r>
            <a:endParaRPr sz="3600" dirty="0">
              <a:latin typeface="Arial" panose="020B0604020202020204" pitchFamily="34" charset="0"/>
              <a:cs typeface="Arial" panose="020B0604020202020204" pitchFamily="34" charset="0"/>
            </a:endParaRPr>
          </a:p>
        </p:txBody>
      </p:sp>
      <p:sp>
        <p:nvSpPr>
          <p:cNvPr id="66" name="Google Shape;44;g1d0c994238c_0_1846"/>
          <p:cNvSpPr txBox="1">
            <a:spLocks noGrp="1"/>
          </p:cNvSpPr>
          <p:nvPr>
            <p:ph type="body" sz="quarter" idx="1"/>
          </p:nvPr>
        </p:nvSpPr>
        <p:spPr>
          <a:xfrm>
            <a:off x="782556" y="3796118"/>
            <a:ext cx="3558216" cy="1217316"/>
          </a:xfrm>
          <a:prstGeom prst="rect">
            <a:avLst/>
          </a:prstGeom>
        </p:spPr>
        <p:txBody>
          <a:bodyPr lIns="0" tIns="0" rIns="0" bIns="0">
            <a:normAutofit/>
          </a:bodyPr>
          <a:lstStyle>
            <a:lvl1pPr>
              <a:lnSpc>
                <a:spcPct val="90000"/>
              </a:lnSpc>
              <a:defRPr sz="1800" b="1">
                <a:solidFill>
                  <a:srgbClr val="9ACA3C"/>
                </a:solidFill>
                <a:latin typeface="Sora-Regular_SemiBold"/>
                <a:ea typeface="Sora-Regular_SemiBold"/>
                <a:cs typeface="Sora-Regular_SemiBold"/>
                <a:sym typeface="Sora-Regular_SemiBold"/>
              </a:defRPr>
            </a:lvl1pPr>
          </a:lstStyle>
          <a:p>
            <a:pPr>
              <a:lnSpc>
                <a:spcPct val="100000"/>
              </a:lnSpc>
            </a:pPr>
            <a:r>
              <a:rPr lang="en-PH" b="0" dirty="0">
                <a:effectLst/>
                <a:latin typeface="Arial" panose="020B0604020202020204" pitchFamily="34" charset="0"/>
                <a:cs typeface="Arial" panose="020B0604020202020204" pitchFamily="34" charset="0"/>
              </a:rPr>
              <a:t>A Quick Start Guide to Help Finance Leaders and Procurement Professionals Reduce Costs and Improve Cash Flow </a:t>
            </a:r>
          </a:p>
        </p:txBody>
      </p:sp>
      <p:sp>
        <p:nvSpPr>
          <p:cNvPr id="67" name="Google Shape;45;g1d0c994238c_0_1846"/>
          <p:cNvSpPr txBox="1"/>
          <p:nvPr/>
        </p:nvSpPr>
        <p:spPr>
          <a:xfrm>
            <a:off x="802040" y="5539557"/>
            <a:ext cx="3908101" cy="417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30000"/>
              </a:lnSpc>
              <a:defRPr sz="1000">
                <a:latin typeface="Sora-Regular_Light"/>
                <a:ea typeface="Sora-Regular_Light"/>
                <a:cs typeface="Sora-Regular_Light"/>
                <a:sym typeface="Sora-Regular_Light"/>
              </a:defRPr>
            </a:pPr>
            <a:r>
              <a:rPr sz="1100" dirty="0">
                <a:latin typeface="Arial" panose="020B0604020202020204" pitchFamily="34" charset="0"/>
                <a:cs typeface="Arial" panose="020B0604020202020204" pitchFamily="34" charset="0"/>
              </a:rPr>
              <a:t>Updated January 2023</a:t>
            </a:r>
            <a:endParaRPr sz="1100" dirty="0">
              <a:solidFill>
                <a:srgbClr val="000000"/>
              </a:solidFill>
              <a:latin typeface="Arial" panose="020B0604020202020204" pitchFamily="34" charset="0"/>
              <a:cs typeface="Arial" panose="020B0604020202020204" pitchFamily="34" charset="0"/>
            </a:endParaRPr>
          </a:p>
          <a:p>
            <a:pPr>
              <a:lnSpc>
                <a:spcPct val="130000"/>
              </a:lnSpc>
              <a:defRPr sz="1000">
                <a:latin typeface="Sora-Regular_Light"/>
                <a:ea typeface="Sora-Regular_Light"/>
                <a:cs typeface="Sora-Regular_Light"/>
                <a:sym typeface="Sora-Regular_Light"/>
              </a:defRPr>
            </a:pPr>
            <a:r>
              <a:rPr sz="1100" dirty="0">
                <a:latin typeface="Arial" panose="020B0604020202020204" pitchFamily="34" charset="0"/>
                <a:cs typeface="Arial" panose="020B0604020202020204" pitchFamily="34" charset="0"/>
              </a:rPr>
              <a:t>Confidential</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Google Shape;15;g1d0c994238c_0_1939"/>
          <p:cNvSpPr txBox="1">
            <a:spLocks noGrp="1"/>
          </p:cNvSpPr>
          <p:nvPr>
            <p:ph type="sldNum" sz="quarter" idx="2"/>
          </p:nvPr>
        </p:nvSpPr>
        <p:spPr>
          <a:xfrm>
            <a:off x="11473461" y="6417000"/>
            <a:ext cx="175996"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197" name="Google Shape;208;g1d4ee88f278_0_195"/>
          <p:cNvSpPr/>
          <p:nvPr/>
        </p:nvSpPr>
        <p:spPr>
          <a:xfrm rot="10800000" flipH="1">
            <a:off x="-100" y="149"/>
            <a:ext cx="12192001" cy="1491301"/>
          </a:xfrm>
          <a:prstGeom prst="rect">
            <a:avLst/>
          </a:prstGeom>
          <a:solidFill>
            <a:srgbClr val="005473"/>
          </a:solidFill>
          <a:ln w="12700">
            <a:miter lim="400000"/>
          </a:ln>
        </p:spPr>
        <p:txBody>
          <a:bodyPr lIns="45719" rIns="45719" anchor="ctr"/>
          <a:lstStyle/>
          <a:p>
            <a:pPr>
              <a:defRPr>
                <a:solidFill>
                  <a:srgbClr val="000000"/>
                </a:solidFill>
              </a:defRPr>
            </a:pPr>
            <a:endParaRPr/>
          </a:p>
        </p:txBody>
      </p:sp>
      <p:sp>
        <p:nvSpPr>
          <p:cNvPr id="2" name="Google Shape;93;g1d4ee88f278_0_360">
            <a:extLst>
              <a:ext uri="{FF2B5EF4-FFF2-40B4-BE49-F238E27FC236}">
                <a16:creationId xmlns:a16="http://schemas.microsoft.com/office/drawing/2014/main" id="{1FF2B955-A9B0-F81F-DBA9-8B8AAFAE6263}"/>
              </a:ext>
            </a:extLst>
          </p:cNvPr>
          <p:cNvSpPr txBox="1"/>
          <p:nvPr/>
        </p:nvSpPr>
        <p:spPr>
          <a:xfrm>
            <a:off x="853829" y="4615943"/>
            <a:ext cx="9637707"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600" b="1" dirty="0">
                <a:solidFill>
                  <a:srgbClr val="9DCB3B"/>
                </a:solidFill>
                <a:effectLst/>
                <a:latin typeface="+mj-lt"/>
                <a:cs typeface="Sora SemiBold" pitchFamily="2" charset="0"/>
              </a:rPr>
              <a:t>PRO TIP: CANCEL ANY AUTO RENEWS ASAP AND GIVE PROPER NOTICE OF CANCELLATION </a:t>
            </a:r>
          </a:p>
          <a:p>
            <a:pPr>
              <a:lnSpc>
                <a:spcPct val="100000"/>
              </a:lnSpc>
            </a:pPr>
            <a:endParaRPr lang="en-PH" sz="1600" b="1" dirty="0">
              <a:solidFill>
                <a:srgbClr val="9DCB3B"/>
              </a:solidFill>
              <a:effectLst/>
              <a:latin typeface="+mj-lt"/>
              <a:cs typeface="Sora SemiBold" pitchFamily="2" charset="0"/>
            </a:endParaRPr>
          </a:p>
        </p:txBody>
      </p:sp>
      <p:sp>
        <p:nvSpPr>
          <p:cNvPr id="3" name="Google Shape;93;g1d4ee88f278_0_360">
            <a:extLst>
              <a:ext uri="{FF2B5EF4-FFF2-40B4-BE49-F238E27FC236}">
                <a16:creationId xmlns:a16="http://schemas.microsoft.com/office/drawing/2014/main" id="{D9A135A2-8895-56F9-64A8-7C9FA16523CE}"/>
              </a:ext>
            </a:extLst>
          </p:cNvPr>
          <p:cNvSpPr txBox="1"/>
          <p:nvPr/>
        </p:nvSpPr>
        <p:spPr>
          <a:xfrm>
            <a:off x="853829" y="4955706"/>
            <a:ext cx="10097950"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Know your rights. Make sure you know the exact date of your support renewal deadline. With Oracle, you can ask your sales representative to "</a:t>
            </a:r>
            <a:r>
              <a:rPr lang="en-PH" b="1" i="1" dirty="0">
                <a:effectLst/>
                <a:latin typeface="+mj-lt"/>
                <a:cs typeface="Sora Light" pitchFamily="2" charset="0"/>
              </a:rPr>
              <a:t>uncheck</a:t>
            </a:r>
            <a:r>
              <a:rPr lang="en-PH" dirty="0">
                <a:effectLst/>
                <a:latin typeface="+mj-lt"/>
                <a:cs typeface="Sora Light" pitchFamily="2" charset="0"/>
              </a:rPr>
              <a:t>" the Auto Renewal feature (which gives you an extra month or so to explore alternative offerings). With both software publishers, become intimately familiar with notice of cancellation clauses and processes. You can submit your notice to cancel and then change your mind prior to the actual support renewal deadline. </a:t>
            </a:r>
          </a:p>
        </p:txBody>
      </p:sp>
      <p:graphicFrame>
        <p:nvGraphicFramePr>
          <p:cNvPr id="16" name="Table 17">
            <a:extLst>
              <a:ext uri="{FF2B5EF4-FFF2-40B4-BE49-F238E27FC236}">
                <a16:creationId xmlns:a16="http://schemas.microsoft.com/office/drawing/2014/main" id="{C105A57F-323A-427F-4EA9-B5336A9817ED}"/>
              </a:ext>
            </a:extLst>
          </p:cNvPr>
          <p:cNvGraphicFramePr>
            <a:graphicFrameLocks noGrp="1"/>
          </p:cNvGraphicFramePr>
          <p:nvPr>
            <p:extLst>
              <p:ext uri="{D42A27DB-BD31-4B8C-83A1-F6EECF244321}">
                <p14:modId xmlns:p14="http://schemas.microsoft.com/office/powerpoint/2010/main" val="4077085595"/>
              </p:ext>
            </p:extLst>
          </p:nvPr>
        </p:nvGraphicFramePr>
        <p:xfrm>
          <a:off x="853829" y="1831214"/>
          <a:ext cx="10443825" cy="2360850"/>
        </p:xfrm>
        <a:graphic>
          <a:graphicData uri="http://schemas.openxmlformats.org/drawingml/2006/table">
            <a:tbl>
              <a:tblPr firstRow="1" bandRow="1">
                <a:tableStyleId>{5940675A-B579-460E-94D1-54222C63F5DA}</a:tableStyleId>
              </a:tblPr>
              <a:tblGrid>
                <a:gridCol w="1491975">
                  <a:extLst>
                    <a:ext uri="{9D8B030D-6E8A-4147-A177-3AD203B41FA5}">
                      <a16:colId xmlns:a16="http://schemas.microsoft.com/office/drawing/2014/main" val="1608967144"/>
                    </a:ext>
                  </a:extLst>
                </a:gridCol>
                <a:gridCol w="1491975">
                  <a:extLst>
                    <a:ext uri="{9D8B030D-6E8A-4147-A177-3AD203B41FA5}">
                      <a16:colId xmlns:a16="http://schemas.microsoft.com/office/drawing/2014/main" val="2728965208"/>
                    </a:ext>
                  </a:extLst>
                </a:gridCol>
                <a:gridCol w="1491975">
                  <a:extLst>
                    <a:ext uri="{9D8B030D-6E8A-4147-A177-3AD203B41FA5}">
                      <a16:colId xmlns:a16="http://schemas.microsoft.com/office/drawing/2014/main" val="1505750149"/>
                    </a:ext>
                  </a:extLst>
                </a:gridCol>
                <a:gridCol w="1491975">
                  <a:extLst>
                    <a:ext uri="{9D8B030D-6E8A-4147-A177-3AD203B41FA5}">
                      <a16:colId xmlns:a16="http://schemas.microsoft.com/office/drawing/2014/main" val="2676863602"/>
                    </a:ext>
                  </a:extLst>
                </a:gridCol>
                <a:gridCol w="1491975">
                  <a:extLst>
                    <a:ext uri="{9D8B030D-6E8A-4147-A177-3AD203B41FA5}">
                      <a16:colId xmlns:a16="http://schemas.microsoft.com/office/drawing/2014/main" val="3909501406"/>
                    </a:ext>
                  </a:extLst>
                </a:gridCol>
                <a:gridCol w="1491975">
                  <a:extLst>
                    <a:ext uri="{9D8B030D-6E8A-4147-A177-3AD203B41FA5}">
                      <a16:colId xmlns:a16="http://schemas.microsoft.com/office/drawing/2014/main" val="360300574"/>
                    </a:ext>
                  </a:extLst>
                </a:gridCol>
                <a:gridCol w="1491975">
                  <a:extLst>
                    <a:ext uri="{9D8B030D-6E8A-4147-A177-3AD203B41FA5}">
                      <a16:colId xmlns:a16="http://schemas.microsoft.com/office/drawing/2014/main" val="1219052885"/>
                    </a:ext>
                  </a:extLst>
                </a:gridCol>
              </a:tblGrid>
              <a:tr h="42537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600" b="0" i="0" dirty="0">
                          <a:solidFill>
                            <a:schemeClr val="bg1"/>
                          </a:solidFill>
                          <a:latin typeface="+mj-lt"/>
                          <a:cs typeface="Sora" pitchFamily="2" charset="0"/>
                        </a:rPr>
                        <a:t>VALIDATE</a:t>
                      </a:r>
                    </a:p>
                  </a:txBody>
                  <a:tcPr anchor="ctr">
                    <a:lnR w="12700" cap="flat" cmpd="sng" algn="ctr">
                      <a:solidFill>
                        <a:srgbClr val="016871"/>
                      </a:solidFill>
                      <a:prstDash val="solid"/>
                      <a:round/>
                      <a:headEnd type="none" w="med" len="med"/>
                      <a:tailEnd type="none" w="med" len="med"/>
                    </a:lnR>
                    <a:lnB w="12700" cap="flat" cmpd="sng" algn="ctr">
                      <a:noFill/>
                      <a:prstDash val="solid"/>
                      <a:round/>
                      <a:headEnd type="none" w="med" len="med"/>
                      <a:tailEnd type="none" w="med" len="med"/>
                    </a:lnB>
                    <a:solidFill>
                      <a:srgbClr val="005473"/>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600" b="0" i="0" dirty="0">
                          <a:solidFill>
                            <a:schemeClr val="bg1"/>
                          </a:solidFill>
                          <a:latin typeface="+mj-lt"/>
                          <a:cs typeface="Sora" pitchFamily="2" charset="0"/>
                        </a:rPr>
                        <a:t>DISCOVERY</a:t>
                      </a:r>
                    </a:p>
                  </a:txBody>
                  <a:tcPr anchor="ctr">
                    <a:lnL w="12700" cap="flat" cmpd="sng" algn="ctr">
                      <a:solidFill>
                        <a:srgbClr val="016871"/>
                      </a:solidFill>
                      <a:prstDash val="solid"/>
                      <a:round/>
                      <a:headEnd type="none" w="med" len="med"/>
                      <a:tailEnd type="none" w="med" len="med"/>
                    </a:lnL>
                    <a:lnR w="12700" cap="flat" cmpd="sng" algn="ctr">
                      <a:solidFill>
                        <a:srgbClr val="016871"/>
                      </a:solidFill>
                      <a:prstDash val="solid"/>
                      <a:round/>
                      <a:headEnd type="none" w="med" len="med"/>
                      <a:tailEnd type="none" w="med" len="med"/>
                    </a:lnR>
                    <a:lnB w="12700" cap="flat" cmpd="sng" algn="ctr">
                      <a:noFill/>
                      <a:prstDash val="solid"/>
                      <a:round/>
                      <a:headEnd type="none" w="med" len="med"/>
                      <a:tailEnd type="none" w="med" len="med"/>
                    </a:lnB>
                    <a:solidFill>
                      <a:srgbClr val="005473"/>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600" b="0" i="0" dirty="0">
                          <a:solidFill>
                            <a:schemeClr val="bg1"/>
                          </a:solidFill>
                          <a:latin typeface="+mj-lt"/>
                          <a:cs typeface="Sora" pitchFamily="2" charset="0"/>
                        </a:rPr>
                        <a:t>SCOPE</a:t>
                      </a:r>
                    </a:p>
                  </a:txBody>
                  <a:tcPr marL="90000" anchor="ctr">
                    <a:lnL w="12700" cap="flat" cmpd="sng" algn="ctr">
                      <a:solidFill>
                        <a:srgbClr val="016871"/>
                      </a:solidFill>
                      <a:prstDash val="solid"/>
                      <a:round/>
                      <a:headEnd type="none" w="med" len="med"/>
                      <a:tailEnd type="none" w="med" len="med"/>
                    </a:lnL>
                    <a:lnR w="12700" cap="flat" cmpd="sng" algn="ctr">
                      <a:solidFill>
                        <a:srgbClr val="016871"/>
                      </a:solidFill>
                      <a:prstDash val="solid"/>
                      <a:round/>
                      <a:headEnd type="none" w="med" len="med"/>
                      <a:tailEnd type="none" w="med" len="med"/>
                    </a:lnR>
                    <a:lnB w="12700" cap="flat" cmpd="sng" algn="ctr">
                      <a:noFill/>
                      <a:prstDash val="solid"/>
                      <a:round/>
                      <a:headEnd type="none" w="med" len="med"/>
                      <a:tailEnd type="none" w="med" len="med"/>
                    </a:lnB>
                    <a:solidFill>
                      <a:srgbClr val="005473"/>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600" b="0" i="0" dirty="0">
                          <a:solidFill>
                            <a:schemeClr val="bg1"/>
                          </a:solidFill>
                          <a:latin typeface="+mj-lt"/>
                          <a:cs typeface="Sora" pitchFamily="2" charset="0"/>
                        </a:rPr>
                        <a:t>PROPOSE</a:t>
                      </a:r>
                    </a:p>
                  </a:txBody>
                  <a:tcPr anchor="ctr">
                    <a:lnL w="12700" cap="flat" cmpd="sng" algn="ctr">
                      <a:solidFill>
                        <a:srgbClr val="016871"/>
                      </a:solidFill>
                      <a:prstDash val="solid"/>
                      <a:round/>
                      <a:headEnd type="none" w="med" len="med"/>
                      <a:tailEnd type="none" w="med" len="med"/>
                    </a:lnL>
                    <a:lnR w="12700" cap="flat" cmpd="sng" algn="ctr">
                      <a:solidFill>
                        <a:srgbClr val="016871"/>
                      </a:solidFill>
                      <a:prstDash val="solid"/>
                      <a:round/>
                      <a:headEnd type="none" w="med" len="med"/>
                      <a:tailEnd type="none" w="med" len="med"/>
                    </a:lnR>
                    <a:lnB w="12700" cap="flat" cmpd="sng" algn="ctr">
                      <a:noFill/>
                      <a:prstDash val="solid"/>
                      <a:round/>
                      <a:headEnd type="none" w="med" len="med"/>
                      <a:tailEnd type="none" w="med" len="med"/>
                    </a:lnB>
                    <a:solidFill>
                      <a:srgbClr val="005473"/>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600" b="0" i="0" dirty="0">
                          <a:solidFill>
                            <a:schemeClr val="bg1"/>
                          </a:solidFill>
                          <a:latin typeface="+mj-lt"/>
                          <a:cs typeface="Sora" pitchFamily="2" charset="0"/>
                        </a:rPr>
                        <a:t>PROVE</a:t>
                      </a:r>
                    </a:p>
                  </a:txBody>
                  <a:tcPr anchor="ctr">
                    <a:lnL w="12700" cap="flat" cmpd="sng" algn="ctr">
                      <a:solidFill>
                        <a:srgbClr val="016871"/>
                      </a:solidFill>
                      <a:prstDash val="solid"/>
                      <a:round/>
                      <a:headEnd type="none" w="med" len="med"/>
                      <a:tailEnd type="none" w="med" len="med"/>
                    </a:lnL>
                    <a:lnR w="12700" cap="flat" cmpd="sng" algn="ctr">
                      <a:solidFill>
                        <a:srgbClr val="016871"/>
                      </a:solidFill>
                      <a:prstDash val="solid"/>
                      <a:round/>
                      <a:headEnd type="none" w="med" len="med"/>
                      <a:tailEnd type="none" w="med" len="med"/>
                    </a:lnR>
                    <a:lnB w="12700" cap="flat" cmpd="sng" algn="ctr">
                      <a:noFill/>
                      <a:prstDash val="solid"/>
                      <a:round/>
                      <a:headEnd type="none" w="med" len="med"/>
                      <a:tailEnd type="none" w="med" len="med"/>
                    </a:lnB>
                    <a:solidFill>
                      <a:srgbClr val="005473"/>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600" b="0" i="0" dirty="0">
                          <a:solidFill>
                            <a:schemeClr val="bg1"/>
                          </a:solidFill>
                          <a:latin typeface="+mj-lt"/>
                          <a:cs typeface="Sora" pitchFamily="2" charset="0"/>
                        </a:rPr>
                        <a:t>CONTRACT</a:t>
                      </a:r>
                    </a:p>
                  </a:txBody>
                  <a:tcPr marL="90000" anchor="ctr">
                    <a:lnL w="12700" cap="flat" cmpd="sng" algn="ctr">
                      <a:solidFill>
                        <a:srgbClr val="016871"/>
                      </a:solidFill>
                      <a:prstDash val="solid"/>
                      <a:round/>
                      <a:headEnd type="none" w="med" len="med"/>
                      <a:tailEnd type="none" w="med" len="med"/>
                    </a:lnL>
                    <a:lnR w="12700" cap="flat" cmpd="sng" algn="ctr">
                      <a:solidFill>
                        <a:srgbClr val="016871"/>
                      </a:solidFill>
                      <a:prstDash val="solid"/>
                      <a:round/>
                      <a:headEnd type="none" w="med" len="med"/>
                      <a:tailEnd type="none" w="med" len="med"/>
                    </a:lnR>
                    <a:lnB w="12700" cap="flat" cmpd="sng" algn="ctr">
                      <a:noFill/>
                      <a:prstDash val="solid"/>
                      <a:round/>
                      <a:headEnd type="none" w="med" len="med"/>
                      <a:tailEnd type="none" w="med" len="med"/>
                    </a:lnB>
                    <a:solidFill>
                      <a:srgbClr val="005473"/>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600" b="0" i="0" dirty="0">
                          <a:solidFill>
                            <a:schemeClr val="bg1"/>
                          </a:solidFill>
                          <a:latin typeface="+mj-lt"/>
                          <a:cs typeface="Sora" pitchFamily="2" charset="0"/>
                        </a:rPr>
                        <a:t>ONBOARD</a:t>
                      </a:r>
                    </a:p>
                  </a:txBody>
                  <a:tcPr marL="90000" anchor="ctr">
                    <a:lnL w="12700" cap="flat" cmpd="sng" algn="ctr">
                      <a:solidFill>
                        <a:srgbClr val="016871"/>
                      </a:solidFill>
                      <a:prstDash val="solid"/>
                      <a:round/>
                      <a:headEnd type="none" w="med" len="med"/>
                      <a:tailEnd type="none" w="med" len="med"/>
                    </a:lnL>
                    <a:lnB w="12700" cap="flat" cmpd="sng" algn="ctr">
                      <a:noFill/>
                      <a:prstDash val="solid"/>
                      <a:round/>
                      <a:headEnd type="none" w="med" len="med"/>
                      <a:tailEnd type="none" w="med" len="med"/>
                    </a:lnB>
                    <a:solidFill>
                      <a:srgbClr val="005473"/>
                    </a:solidFill>
                  </a:tcPr>
                </a:tc>
                <a:extLst>
                  <a:ext uri="{0D108BD9-81ED-4DB2-BD59-A6C34878D82A}">
                    <a16:rowId xmlns:a16="http://schemas.microsoft.com/office/drawing/2014/main" val="776720322"/>
                  </a:ext>
                </a:extLst>
              </a:tr>
              <a:tr h="1462582">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PH" sz="1100" b="0" i="0" u="none" strike="noStrike" cap="none" spc="0" baseline="0" dirty="0">
                        <a:solidFill>
                          <a:srgbClr val="005473"/>
                        </a:solidFill>
                        <a:effectLst/>
                        <a:uFillTx/>
                        <a:latin typeface="+mj-lt"/>
                        <a:ea typeface="+mn-ea"/>
                        <a:cs typeface="Sora Light" pitchFamily="2" charset="0"/>
                        <a:sym typeface="Sora-Regular_Light"/>
                      </a:endParaRP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Introductions</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Assess Business Problem</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Align Solution</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Agree to Next Steps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85098"/>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PH" sz="1100" b="0" i="0" u="none" strike="noStrike" cap="none" spc="0" baseline="0" dirty="0">
                        <a:solidFill>
                          <a:srgbClr val="005473"/>
                        </a:solidFill>
                        <a:effectLst/>
                        <a:uFillTx/>
                        <a:latin typeface="+mj-lt"/>
                        <a:ea typeface="+mn-ea"/>
                        <a:cs typeface="Sora Light" pitchFamily="2" charset="0"/>
                        <a:sym typeface="Sora-Regular_Light"/>
                      </a:endParaRP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NDA in place</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Complete PQ</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SR Analysis</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License Review</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Renewal Analysis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85098"/>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PH" sz="1100" b="0" i="0" u="none" strike="noStrike" cap="none" spc="0" baseline="0" dirty="0">
                        <a:solidFill>
                          <a:srgbClr val="005473"/>
                        </a:solidFill>
                        <a:effectLst/>
                        <a:uFillTx/>
                        <a:latin typeface="+mj-lt"/>
                        <a:ea typeface="+mn-ea"/>
                        <a:cs typeface="Sora Light" pitchFamily="2" charset="0"/>
                        <a:sym typeface="Sora-Regular_Light"/>
                      </a:endParaRP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Product Usage Analysis</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Geo. Coverage</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T&amp;R Coverage</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Technical Validation</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Commercial Requirements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85098"/>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PH" sz="1100" b="0" i="0" u="none" strike="noStrike" cap="none" spc="0" baseline="0" dirty="0">
                        <a:solidFill>
                          <a:srgbClr val="005473"/>
                        </a:solidFill>
                        <a:effectLst/>
                        <a:uFillTx/>
                        <a:latin typeface="+mj-lt"/>
                        <a:ea typeface="+mn-ea"/>
                        <a:cs typeface="Sora Light" pitchFamily="2" charset="0"/>
                        <a:sym typeface="Sora-Regular_Light"/>
                      </a:endParaRP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Formal Proposal</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Pricing</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Draft MSA</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Draft SOW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85098"/>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PH" sz="1100" b="0" i="0" u="none" strike="noStrike" cap="none" spc="0" baseline="0" dirty="0">
                        <a:solidFill>
                          <a:srgbClr val="005473"/>
                        </a:solidFill>
                        <a:effectLst/>
                        <a:uFillTx/>
                        <a:latin typeface="+mj-lt"/>
                        <a:ea typeface="+mn-ea"/>
                        <a:cs typeface="Sora Light" pitchFamily="2" charset="0"/>
                        <a:sym typeface="Sora-Regular_Light"/>
                      </a:endParaRP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Solution Fit</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Support Model</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Tax, Regulatory &amp; Compliance</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Security Process</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Risk Profile</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References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85098"/>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PH" sz="1100" b="0" i="0" u="none" strike="noStrike" cap="none" spc="0" baseline="0" dirty="0">
                        <a:solidFill>
                          <a:srgbClr val="005473"/>
                        </a:solidFill>
                        <a:effectLst/>
                        <a:uFillTx/>
                        <a:latin typeface="+mj-lt"/>
                        <a:ea typeface="+mn-ea"/>
                        <a:cs typeface="Sora Light" pitchFamily="2" charset="0"/>
                        <a:sym typeface="Sora-Regular_Light"/>
                      </a:endParaRP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Legal Review</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Business Review</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Execute MSA &amp; SOW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85098"/>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PH" sz="1100" b="0" i="0" u="none" strike="noStrike" cap="none" spc="0" baseline="0" dirty="0">
                        <a:solidFill>
                          <a:srgbClr val="005473"/>
                        </a:solidFill>
                        <a:effectLst/>
                        <a:uFillTx/>
                        <a:latin typeface="+mj-lt"/>
                        <a:ea typeface="+mn-ea"/>
                        <a:cs typeface="Sora Light" pitchFamily="2" charset="0"/>
                        <a:sym typeface="Sora-Regular_Light"/>
                      </a:endParaRP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Support Team Assignment</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Onboarding Kick-off</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Create Archive</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Transition Vendor Support</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100" b="0" i="0" u="none" strike="noStrike" cap="none" spc="0" baseline="0" dirty="0">
                          <a:solidFill>
                            <a:srgbClr val="005473"/>
                          </a:solidFill>
                          <a:effectLst/>
                          <a:uFillTx/>
                          <a:latin typeface="+mj-lt"/>
                          <a:ea typeface="+mn-ea"/>
                          <a:cs typeface="Sora Light" pitchFamily="2" charset="0"/>
                          <a:sym typeface="Sora-Regular_Light"/>
                        </a:rPr>
                        <a:t>Knowledge Transfer </a:t>
                      </a:r>
                    </a:p>
                    <a:p>
                      <a:pPr marL="0" marR="0" lvl="0" indent="0" algn="l" defTabSz="914400" eaLnBrk="1" fontAlgn="auto" latinLnBrk="0" hangingPunct="1">
                        <a:lnSpc>
                          <a:spcPct val="100000"/>
                        </a:lnSpc>
                        <a:spcBef>
                          <a:spcPts val="0"/>
                        </a:spcBef>
                        <a:spcAft>
                          <a:spcPts val="0"/>
                        </a:spcAft>
                        <a:buClrTx/>
                        <a:buSzTx/>
                        <a:buFontTx/>
                        <a:buNone/>
                        <a:tabLst/>
                        <a:defRPr/>
                      </a:pPr>
                      <a:endParaRPr lang="en-PH" sz="1100" b="0" i="0" u="none" strike="noStrike" cap="none" spc="0" baseline="0" dirty="0">
                        <a:solidFill>
                          <a:srgbClr val="005473"/>
                        </a:solidFill>
                        <a:effectLst/>
                        <a:uFillTx/>
                        <a:latin typeface="+mj-lt"/>
                        <a:ea typeface="+mn-ea"/>
                        <a:cs typeface="Sora Light" pitchFamily="2" charset="0"/>
                        <a:sym typeface="Sora-Regular_Ligh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85098"/>
                      </a:schemeClr>
                    </a:solidFill>
                  </a:tcPr>
                </a:tc>
                <a:extLst>
                  <a:ext uri="{0D108BD9-81ED-4DB2-BD59-A6C34878D82A}">
                    <a16:rowId xmlns:a16="http://schemas.microsoft.com/office/drawing/2014/main" val="3757227340"/>
                  </a:ext>
                </a:extLst>
              </a:tr>
            </a:tbl>
          </a:graphicData>
        </a:graphic>
      </p:graphicFrame>
      <p:sp>
        <p:nvSpPr>
          <p:cNvPr id="4" name="Google Shape;209;g1d4ee88f278_0_195">
            <a:extLst>
              <a:ext uri="{FF2B5EF4-FFF2-40B4-BE49-F238E27FC236}">
                <a16:creationId xmlns:a16="http://schemas.microsoft.com/office/drawing/2014/main" id="{A4BFF181-1451-523E-FD8E-B4178B9C6C84}"/>
              </a:ext>
            </a:extLst>
          </p:cNvPr>
          <p:cNvSpPr txBox="1">
            <a:spLocks/>
          </p:cNvSpPr>
          <p:nvPr/>
        </p:nvSpPr>
        <p:spPr>
          <a:xfrm>
            <a:off x="637418" y="388360"/>
            <a:ext cx="9348328" cy="756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Autofit/>
          </a:bodyPr>
          <a:lstStyle>
            <a:lvl1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FFFFFF"/>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r>
              <a:rPr lang="en-PH" sz="2400" dirty="0">
                <a:latin typeface="+mj-lt"/>
                <a:cs typeface="Sora SemiBold" pitchFamily="2" charset="0"/>
              </a:rPr>
              <a:t>Evaluation-To-Onboard Process</a:t>
            </a:r>
          </a:p>
          <a:p>
            <a:pPr hangingPunct="1"/>
            <a:r>
              <a:rPr lang="en-PH" sz="2400" dirty="0">
                <a:latin typeface="+mj-lt"/>
                <a:cs typeface="Sora SemiBold" pitchFamily="2" charset="0"/>
              </a:rPr>
              <a:t>(In weeks, not months)</a:t>
            </a:r>
          </a:p>
        </p:txBody>
      </p:sp>
    </p:spTree>
    <p:extLst>
      <p:ext uri="{BB962C8B-B14F-4D97-AF65-F5344CB8AC3E}">
        <p14:creationId xmlns:p14="http://schemas.microsoft.com/office/powerpoint/2010/main" val="657687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ebb3c45a34_0_1152"/>
          <p:cNvSpPr/>
          <p:nvPr/>
        </p:nvSpPr>
        <p:spPr>
          <a:xfrm flipH="1">
            <a:off x="0" y="0"/>
            <a:ext cx="4816500" cy="6858000"/>
          </a:xfrm>
          <a:prstGeom prst="rect">
            <a:avLst/>
          </a:prstGeom>
          <a:solidFill>
            <a:srgbClr val="00747E">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ebb3c45a34_0_1152"/>
          <p:cNvSpPr txBox="1"/>
          <p:nvPr/>
        </p:nvSpPr>
        <p:spPr>
          <a:xfrm>
            <a:off x="698250" y="2477961"/>
            <a:ext cx="2698093" cy="2137582"/>
          </a:xfrm>
          <a:prstGeom prst="rect">
            <a:avLst/>
          </a:prstGeom>
          <a:noFill/>
          <a:ln>
            <a:noFill/>
          </a:ln>
        </p:spPr>
        <p:txBody>
          <a:bodyPr spcFirstLastPara="1" wrap="square" lIns="0" tIns="0" rIns="0" bIns="0" anchor="t" anchorCtr="0">
            <a:noAutofit/>
          </a:bodyPr>
          <a:lstStyle/>
          <a:p>
            <a:r>
              <a:rPr lang="en-PH" sz="3600" b="1" dirty="0">
                <a:solidFill>
                  <a:schemeClr val="bg1"/>
                </a:solidFill>
                <a:effectLst/>
                <a:cs typeface="Sora SemiBold" pitchFamily="2" charset="0"/>
              </a:rPr>
              <a:t>Step 3:</a:t>
            </a:r>
          </a:p>
          <a:p>
            <a:r>
              <a:rPr lang="en-PH" sz="3600" dirty="0">
                <a:solidFill>
                  <a:schemeClr val="bg1"/>
                </a:solidFill>
                <a:effectLst/>
                <a:cs typeface="Sora" pitchFamily="2" charset="0"/>
              </a:rPr>
              <a:t>Build Your</a:t>
            </a:r>
          </a:p>
          <a:p>
            <a:r>
              <a:rPr lang="en-PH" sz="3600" dirty="0">
                <a:solidFill>
                  <a:schemeClr val="bg1"/>
                </a:solidFill>
                <a:cs typeface="Sora" pitchFamily="2" charset="0"/>
              </a:rPr>
              <a:t>Business</a:t>
            </a:r>
          </a:p>
          <a:p>
            <a:r>
              <a:rPr lang="en-PH" sz="3600" dirty="0">
                <a:solidFill>
                  <a:schemeClr val="bg1"/>
                </a:solidFill>
                <a:effectLst/>
                <a:cs typeface="Sora" pitchFamily="2" charset="0"/>
              </a:rPr>
              <a:t>Cas</a:t>
            </a:r>
            <a:r>
              <a:rPr lang="en-PH" sz="3600" dirty="0">
                <a:solidFill>
                  <a:schemeClr val="bg1"/>
                </a:solidFill>
                <a:cs typeface="Sora" pitchFamily="2" charset="0"/>
              </a:rPr>
              <a:t>e</a:t>
            </a:r>
            <a:endParaRPr lang="en-PH" sz="3600" dirty="0">
              <a:solidFill>
                <a:schemeClr val="bg1"/>
              </a:solidFill>
              <a:effectLst/>
              <a:cs typeface="Sora" pitchFamily="2" charset="0"/>
            </a:endParaRPr>
          </a:p>
        </p:txBody>
      </p:sp>
      <p:pic>
        <p:nvPicPr>
          <p:cNvPr id="2" name="Google Shape;156;g1d0c994238c_0_1991" descr="Google Shape;156;g1d0c994238c_0_1991">
            <a:extLst>
              <a:ext uri="{FF2B5EF4-FFF2-40B4-BE49-F238E27FC236}">
                <a16:creationId xmlns:a16="http://schemas.microsoft.com/office/drawing/2014/main" id="{CB5D3603-E551-A8DD-292A-987DAECAE581}"/>
              </a:ext>
            </a:extLst>
          </p:cNvPr>
          <p:cNvPicPr>
            <a:picLocks noChangeAspect="1"/>
          </p:cNvPicPr>
          <p:nvPr/>
        </p:nvPicPr>
        <p:blipFill>
          <a:blip r:embed="rId3"/>
          <a:stretch>
            <a:fillRect/>
          </a:stretch>
        </p:blipFill>
        <p:spPr>
          <a:xfrm>
            <a:off x="750734" y="6431826"/>
            <a:ext cx="1117336" cy="206701"/>
          </a:xfrm>
          <a:prstGeom prst="rect">
            <a:avLst/>
          </a:prstGeom>
          <a:ln w="12700">
            <a:miter lim="400000"/>
          </a:ln>
        </p:spPr>
      </p:pic>
      <p:sp>
        <p:nvSpPr>
          <p:cNvPr id="6" name="Google Shape;674;g1eaae8abb1a_0_432">
            <a:extLst>
              <a:ext uri="{FF2B5EF4-FFF2-40B4-BE49-F238E27FC236}">
                <a16:creationId xmlns:a16="http://schemas.microsoft.com/office/drawing/2014/main" id="{B5D5DC36-ED16-CCC2-928E-9FAD5FB61CA0}"/>
              </a:ext>
            </a:extLst>
          </p:cNvPr>
          <p:cNvSpPr/>
          <p:nvPr/>
        </p:nvSpPr>
        <p:spPr>
          <a:xfrm>
            <a:off x="610419" y="861129"/>
            <a:ext cx="1287900" cy="1287900"/>
          </a:xfrm>
          <a:prstGeom prst="ellipse">
            <a:avLst/>
          </a:prstGeom>
          <a:solidFill>
            <a:srgbClr val="00747E"/>
          </a:solidFill>
          <a:ln>
            <a:noFill/>
          </a:ln>
          <a:effectLst>
            <a:outerShdw blurRad="50800" dist="13667" dir="7140000" sx="101000" sy="101000" algn="ctr" rotWithShape="0">
              <a:schemeClr val="bg2">
                <a:lumMod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3;g1d4ee88f278_0_360">
            <a:extLst>
              <a:ext uri="{FF2B5EF4-FFF2-40B4-BE49-F238E27FC236}">
                <a16:creationId xmlns:a16="http://schemas.microsoft.com/office/drawing/2014/main" id="{23E89D2F-21F7-19A4-0C09-D2980B83577C}"/>
              </a:ext>
            </a:extLst>
          </p:cNvPr>
          <p:cNvSpPr txBox="1"/>
          <p:nvPr/>
        </p:nvSpPr>
        <p:spPr>
          <a:xfrm>
            <a:off x="5636349" y="968851"/>
            <a:ext cx="5420671"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b="1" dirty="0">
                <a:effectLst/>
                <a:latin typeface="+mj-lt"/>
                <a:cs typeface="Sora SemiBold" pitchFamily="2" charset="0"/>
              </a:rPr>
              <a:t>Building out the business case for a support transition does not have to be time-consuming or complicated</a:t>
            </a:r>
            <a:r>
              <a:rPr lang="en-PH" dirty="0">
                <a:effectLst/>
                <a:latin typeface="+mj-lt"/>
                <a:cs typeface="Sora Light" pitchFamily="2" charset="0"/>
              </a:rPr>
              <a:t>. Your team can frame the argument with a relatively small dataset and using the information provided in available public resources such as this guide.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At a minimum, we recommend that your team works closely with the IT team, to cover these areas of concern: </a:t>
            </a:r>
          </a:p>
        </p:txBody>
      </p:sp>
      <p:sp>
        <p:nvSpPr>
          <p:cNvPr id="4" name="Google Shape;93;g1d4ee88f278_0_360">
            <a:extLst>
              <a:ext uri="{FF2B5EF4-FFF2-40B4-BE49-F238E27FC236}">
                <a16:creationId xmlns:a16="http://schemas.microsoft.com/office/drawing/2014/main" id="{08CF3A0C-72D0-191F-9FC1-51C054DA4583}"/>
              </a:ext>
            </a:extLst>
          </p:cNvPr>
          <p:cNvSpPr txBox="1"/>
          <p:nvPr/>
        </p:nvSpPr>
        <p:spPr>
          <a:xfrm>
            <a:off x="5864771" y="2726035"/>
            <a:ext cx="5192247" cy="2492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marL="285750" lvl="2" indent="-285750">
              <a:lnSpc>
                <a:spcPts val="1520"/>
              </a:lnSpc>
              <a:buFont typeface="Arial" panose="020B0604020202020204" pitchFamily="34" charset="0"/>
              <a:buChar char="•"/>
            </a:pPr>
            <a:r>
              <a:rPr lang="en-PH" sz="1200" dirty="0">
                <a:effectLst/>
                <a:cs typeface="Sora Light" pitchFamily="2" charset="0"/>
              </a:rPr>
              <a:t>How much are you paying annually for Oracle and SAP Support, and can you predict the increase for the next year (usually 4%)? </a:t>
            </a:r>
          </a:p>
          <a:p>
            <a:pPr marL="285750" lvl="1" indent="-285750">
              <a:lnSpc>
                <a:spcPts val="1520"/>
              </a:lnSpc>
              <a:buFont typeface="Arial" panose="020B0604020202020204" pitchFamily="34" charset="0"/>
              <a:buChar char="•"/>
            </a:pPr>
            <a:r>
              <a:rPr lang="en-PH" sz="1200" dirty="0">
                <a:effectLst/>
                <a:cs typeface="Sora Light" pitchFamily="2" charset="0"/>
              </a:rPr>
              <a:t>How much are you currently using your Oracle and SAP Support (i.e., number of tickets is a good indicator)? </a:t>
            </a:r>
          </a:p>
          <a:p>
            <a:pPr marL="285750" lvl="1" indent="-285750">
              <a:lnSpc>
                <a:spcPts val="1520"/>
              </a:lnSpc>
              <a:buFont typeface="Arial" panose="020B0604020202020204" pitchFamily="34" charset="0"/>
              <a:buChar char="•"/>
            </a:pPr>
            <a:r>
              <a:rPr lang="en-PH" sz="1200" dirty="0">
                <a:effectLst/>
                <a:cs typeface="Sora Light" pitchFamily="2" charset="0"/>
              </a:rPr>
              <a:t>How long are you waiting for Oracle and SAP to resolve issues? Is there a backlog of unresolved issues? </a:t>
            </a:r>
          </a:p>
          <a:p>
            <a:pPr marL="285750" indent="-285750">
              <a:lnSpc>
                <a:spcPts val="1520"/>
              </a:lnSpc>
              <a:buFont typeface="Arial" panose="020B0604020202020204" pitchFamily="34" charset="0"/>
              <a:buChar char="•"/>
            </a:pPr>
            <a:r>
              <a:rPr lang="en-PH" sz="1200" dirty="0">
                <a:effectLst/>
                <a:latin typeface="+mj-lt"/>
                <a:cs typeface="Sora Light" pitchFamily="2" charset="0"/>
              </a:rPr>
              <a:t>Is Oracle and SAP providing substantial upgrades for your system(s) and are you installing them? Is Oracle and SAP providing any security patches for your system(s) and are you installing them? </a:t>
            </a:r>
          </a:p>
          <a:p>
            <a:pPr marL="285750" indent="-285750">
              <a:lnSpc>
                <a:spcPts val="1520"/>
              </a:lnSpc>
              <a:buFont typeface="Arial" panose="020B0604020202020204" pitchFamily="34" charset="0"/>
              <a:buChar char="•"/>
            </a:pPr>
            <a:r>
              <a:rPr lang="en-PH" sz="1200" dirty="0">
                <a:effectLst/>
                <a:latin typeface="+mj-lt"/>
                <a:cs typeface="Sora Light" pitchFamily="2" charset="0"/>
              </a:rPr>
              <a:t>Has someone recently reviewed your Oracle and SAP licensing to ensure you are in good standing? </a:t>
            </a:r>
          </a:p>
          <a:p>
            <a:pPr marL="285750" indent="-285750">
              <a:lnSpc>
                <a:spcPts val="1520"/>
              </a:lnSpc>
              <a:buFont typeface="Arial" panose="020B0604020202020204" pitchFamily="34" charset="0"/>
              <a:buChar char="•"/>
            </a:pPr>
            <a:r>
              <a:rPr lang="en-PH" sz="1200" dirty="0">
                <a:effectLst/>
                <a:latin typeface="+mj-lt"/>
                <a:cs typeface="Sora Light" pitchFamily="2" charset="0"/>
              </a:rPr>
              <a:t>Will you require global, regional, or special language support? </a:t>
            </a:r>
          </a:p>
          <a:p>
            <a:pPr marL="285750" indent="-285750">
              <a:lnSpc>
                <a:spcPts val="1520"/>
              </a:lnSpc>
              <a:buFont typeface="Arial" panose="020B0604020202020204" pitchFamily="34" charset="0"/>
              <a:buChar char="•"/>
            </a:pPr>
            <a:r>
              <a:rPr lang="en-PH" sz="1200" dirty="0">
                <a:effectLst/>
                <a:latin typeface="+mj-lt"/>
                <a:cs typeface="Sora Light" pitchFamily="2" charset="0"/>
              </a:rPr>
              <a:t>Who will need to approve the decision to switch to third-party support? </a:t>
            </a:r>
          </a:p>
        </p:txBody>
      </p:sp>
      <p:sp>
        <p:nvSpPr>
          <p:cNvPr id="8" name="Rectangle 7">
            <a:extLst>
              <a:ext uri="{FF2B5EF4-FFF2-40B4-BE49-F238E27FC236}">
                <a16:creationId xmlns:a16="http://schemas.microsoft.com/office/drawing/2014/main" id="{0E064815-AF47-9468-4B24-9E78D232D87C}"/>
              </a:ext>
            </a:extLst>
          </p:cNvPr>
          <p:cNvSpPr/>
          <p:nvPr/>
        </p:nvSpPr>
        <p:spPr>
          <a:xfrm>
            <a:off x="5636349" y="5650507"/>
            <a:ext cx="4695320" cy="276997"/>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PH" sz="1200" dirty="0">
                <a:solidFill>
                  <a:schemeClr val="bg1"/>
                </a:solidFill>
                <a:effectLst/>
                <a:cs typeface="Sora" pitchFamily="2" charset="0"/>
                <a:hlinkClick r:id="rId4">
                  <a:extLst>
                    <a:ext uri="{A12FA001-AC4F-418D-AE19-62706E023703}">
                      <ahyp:hlinkClr xmlns:ahyp="http://schemas.microsoft.com/office/drawing/2018/hyperlinkcolor" val="tx"/>
                    </a:ext>
                  </a:extLst>
                </a:hlinkClick>
              </a:rPr>
              <a:t>Download the paper: Building the Case for Third-Party Support </a:t>
            </a:r>
            <a:endParaRPr lang="en-PH" sz="1200" dirty="0">
              <a:solidFill>
                <a:schemeClr val="bg1"/>
              </a:solidFill>
              <a:effectLst/>
              <a:cs typeface="Sora" pitchFamily="2" charset="0"/>
            </a:endParaRPr>
          </a:p>
        </p:txBody>
      </p:sp>
      <p:pic>
        <p:nvPicPr>
          <p:cNvPr id="12" name="Google Shape;225;g1d4ee88f278_0_686">
            <a:extLst>
              <a:ext uri="{FF2B5EF4-FFF2-40B4-BE49-F238E27FC236}">
                <a16:creationId xmlns:a16="http://schemas.microsoft.com/office/drawing/2014/main" id="{BCBBBDFE-3D50-3947-B5D0-CDC1329ADC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933" y="861129"/>
            <a:ext cx="1526871" cy="1208773"/>
          </a:xfrm>
          <a:prstGeom prst="rect">
            <a:avLst/>
          </a:prstGeom>
          <a:ln w="12700" cap="flat">
            <a:noFill/>
            <a:miter lim="400000"/>
          </a:ln>
          <a:effectLst/>
        </p:spPr>
      </p:pic>
    </p:spTree>
    <p:extLst>
      <p:ext uri="{BB962C8B-B14F-4D97-AF65-F5344CB8AC3E}">
        <p14:creationId xmlns:p14="http://schemas.microsoft.com/office/powerpoint/2010/main" val="347817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Google Shape;15;g1d0c994238c_0_1939"/>
          <p:cNvSpPr txBox="1">
            <a:spLocks noGrp="1"/>
          </p:cNvSpPr>
          <p:nvPr>
            <p:ph type="sldNum" sz="quarter" idx="2"/>
          </p:nvPr>
        </p:nvSpPr>
        <p:spPr>
          <a:xfrm>
            <a:off x="11473461" y="6417000"/>
            <a:ext cx="175996"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97" name="Google Shape;208;g1d4ee88f278_0_195"/>
          <p:cNvSpPr/>
          <p:nvPr/>
        </p:nvSpPr>
        <p:spPr>
          <a:xfrm rot="10800000" flipH="1">
            <a:off x="-100" y="149"/>
            <a:ext cx="12192001" cy="1491301"/>
          </a:xfrm>
          <a:prstGeom prst="rect">
            <a:avLst/>
          </a:prstGeom>
          <a:solidFill>
            <a:srgbClr val="00747E"/>
          </a:solidFill>
          <a:ln w="12700">
            <a:miter lim="400000"/>
          </a:ln>
        </p:spPr>
        <p:txBody>
          <a:bodyPr lIns="45719" rIns="45719" anchor="ctr"/>
          <a:lstStyle/>
          <a:p>
            <a:pPr>
              <a:defRPr>
                <a:solidFill>
                  <a:srgbClr val="000000"/>
                </a:solidFill>
              </a:defRPr>
            </a:pPr>
            <a:endParaRPr/>
          </a:p>
        </p:txBody>
      </p:sp>
      <p:sp>
        <p:nvSpPr>
          <p:cNvPr id="4" name="Google Shape;93;g1d4ee88f278_0_360">
            <a:extLst>
              <a:ext uri="{FF2B5EF4-FFF2-40B4-BE49-F238E27FC236}">
                <a16:creationId xmlns:a16="http://schemas.microsoft.com/office/drawing/2014/main" id="{271893DA-6677-A3A3-ECE3-82A682FCF8A8}"/>
              </a:ext>
            </a:extLst>
          </p:cNvPr>
          <p:cNvSpPr txBox="1"/>
          <p:nvPr/>
        </p:nvSpPr>
        <p:spPr>
          <a:xfrm>
            <a:off x="853829" y="2037540"/>
            <a:ext cx="8048433"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As we stated earlier, superior third-party support comes with an immediate average hard savings of 62% on Oracle and SAP maintenance fees. You can realize additional soft costs, and at Spinnaker Support, our policy is to offer flexibility regarding payment plans for multi-year support agreements.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Pricing is dependent on a number of factors, including which products you own and run, the size of your current Oracle and SAP contract(s), how many licenses you are using, how long you anticipate using third-party support, and the size of your deployment.</a:t>
            </a:r>
          </a:p>
        </p:txBody>
      </p:sp>
      <p:sp>
        <p:nvSpPr>
          <p:cNvPr id="13" name="Rectangle 12">
            <a:extLst>
              <a:ext uri="{FF2B5EF4-FFF2-40B4-BE49-F238E27FC236}">
                <a16:creationId xmlns:a16="http://schemas.microsoft.com/office/drawing/2014/main" id="{512DF3AD-3419-AA72-7D61-13484F4EEAF8}"/>
              </a:ext>
            </a:extLst>
          </p:cNvPr>
          <p:cNvSpPr/>
          <p:nvPr/>
        </p:nvSpPr>
        <p:spPr>
          <a:xfrm>
            <a:off x="9011653" y="5538270"/>
            <a:ext cx="2461808" cy="276997"/>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lvl="2" algn="ctr"/>
            <a:r>
              <a:rPr lang="en-PH" sz="1200" dirty="0">
                <a:solidFill>
                  <a:schemeClr val="bg1"/>
                </a:solidFill>
                <a:effectLst/>
                <a:cs typeface="Sora" pitchFamily="2" charset="0"/>
                <a:hlinkClick r:id="rId3">
                  <a:extLst>
                    <a:ext uri="{A12FA001-AC4F-418D-AE19-62706E023703}">
                      <ahyp:hlinkClr xmlns:ahyp="http://schemas.microsoft.com/office/drawing/2018/hyperlinkcolor" val="tx"/>
                    </a:ext>
                  </a:extLst>
                </a:hlinkClick>
              </a:rPr>
              <a:t>Download the SAP e-book</a:t>
            </a:r>
            <a:endParaRPr lang="en-PH" sz="1200" dirty="0">
              <a:solidFill>
                <a:schemeClr val="bg1"/>
              </a:solidFill>
              <a:effectLst/>
              <a:cs typeface="Sora" pitchFamily="2" charset="0"/>
            </a:endParaRPr>
          </a:p>
        </p:txBody>
      </p:sp>
      <p:sp>
        <p:nvSpPr>
          <p:cNvPr id="3" name="Rectangle 2">
            <a:extLst>
              <a:ext uri="{FF2B5EF4-FFF2-40B4-BE49-F238E27FC236}">
                <a16:creationId xmlns:a16="http://schemas.microsoft.com/office/drawing/2014/main" id="{0615B698-A3BC-657C-FD24-2FEDB6EDAF3D}"/>
              </a:ext>
            </a:extLst>
          </p:cNvPr>
          <p:cNvSpPr/>
          <p:nvPr/>
        </p:nvSpPr>
        <p:spPr>
          <a:xfrm>
            <a:off x="9011653" y="5129648"/>
            <a:ext cx="2461808" cy="276997"/>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lvl="2" algn="ctr"/>
            <a:r>
              <a:rPr lang="en-PH" sz="1200" dirty="0">
                <a:solidFill>
                  <a:schemeClr val="bg1"/>
                </a:solidFill>
                <a:effectLst/>
                <a:cs typeface="Sora" pitchFamily="2" charset="0"/>
                <a:hlinkClick r:id="rId4">
                  <a:extLst>
                    <a:ext uri="{A12FA001-AC4F-418D-AE19-62706E023703}">
                      <ahyp:hlinkClr xmlns:ahyp="http://schemas.microsoft.com/office/drawing/2018/hyperlinkcolor" val="tx"/>
                    </a:ext>
                  </a:extLst>
                </a:hlinkClick>
              </a:rPr>
              <a:t>Download the Oracle Guide</a:t>
            </a:r>
            <a:endParaRPr lang="en-PH" sz="1200" dirty="0">
              <a:solidFill>
                <a:schemeClr val="bg1"/>
              </a:solidFill>
              <a:effectLst/>
              <a:cs typeface="Sora" pitchFamily="2" charset="0"/>
            </a:endParaRPr>
          </a:p>
        </p:txBody>
      </p:sp>
      <p:sp>
        <p:nvSpPr>
          <p:cNvPr id="16" name="Google Shape;93;g1d4ee88f278_0_360">
            <a:extLst>
              <a:ext uri="{FF2B5EF4-FFF2-40B4-BE49-F238E27FC236}">
                <a16:creationId xmlns:a16="http://schemas.microsoft.com/office/drawing/2014/main" id="{3E3FD832-E0C1-04F9-DB5A-E036D89B530A}"/>
              </a:ext>
            </a:extLst>
          </p:cNvPr>
          <p:cNvSpPr txBox="1"/>
          <p:nvPr/>
        </p:nvSpPr>
        <p:spPr>
          <a:xfrm>
            <a:off x="853830" y="4090949"/>
            <a:ext cx="4319750"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600" b="1" dirty="0">
                <a:solidFill>
                  <a:srgbClr val="9DCB3B"/>
                </a:solidFill>
                <a:effectLst/>
                <a:latin typeface="+mj-lt"/>
                <a:cs typeface="Sora SemiBold" pitchFamily="2" charset="0"/>
              </a:rPr>
              <a:t>PRO TIP: BE PREPARED FOR PUSHBACK</a:t>
            </a:r>
          </a:p>
          <a:p>
            <a:pPr>
              <a:lnSpc>
                <a:spcPct val="100000"/>
              </a:lnSpc>
            </a:pPr>
            <a:endParaRPr lang="en-PH" sz="1600" b="1" dirty="0">
              <a:solidFill>
                <a:srgbClr val="9DCB3B"/>
              </a:solidFill>
              <a:effectLst/>
              <a:latin typeface="+mj-lt"/>
              <a:cs typeface="Sora SemiBold" pitchFamily="2" charset="0"/>
            </a:endParaRPr>
          </a:p>
        </p:txBody>
      </p:sp>
      <p:sp>
        <p:nvSpPr>
          <p:cNvPr id="18" name="Google Shape;93;g1d4ee88f278_0_360">
            <a:extLst>
              <a:ext uri="{FF2B5EF4-FFF2-40B4-BE49-F238E27FC236}">
                <a16:creationId xmlns:a16="http://schemas.microsoft.com/office/drawing/2014/main" id="{5C05298B-DD2E-79A3-C4C7-2B9F9A9680F4}"/>
              </a:ext>
            </a:extLst>
          </p:cNvPr>
          <p:cNvSpPr txBox="1"/>
          <p:nvPr/>
        </p:nvSpPr>
        <p:spPr>
          <a:xfrm>
            <a:off x="853829" y="4518655"/>
            <a:ext cx="7700624"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Prior to any discussion with Oracle and SAP, have your team research and understand your Oracle and SAP licenses and landscape and the Technical Support Policy. As third-party support has skyrocketed in popularity, Oracle and SAP have become more aggressive in defending their lucrative support stream. Don't let Oracle and SAP's hurdles impede the pace or direction of your IT strategy. Learn about how to navigate them in our "</a:t>
            </a:r>
            <a:r>
              <a:rPr lang="en-PH" b="1" i="1" dirty="0">
                <a:effectLst/>
                <a:latin typeface="+mj-lt"/>
                <a:cs typeface="Sora Light" pitchFamily="2" charset="0"/>
              </a:rPr>
              <a:t>Cut the Cord</a:t>
            </a:r>
            <a:r>
              <a:rPr lang="en-PH" b="1" dirty="0">
                <a:effectLst/>
                <a:latin typeface="+mj-lt"/>
                <a:cs typeface="Sora SemiBold" pitchFamily="2" charset="0"/>
              </a:rPr>
              <a:t>" guide for Oracle customers and </a:t>
            </a:r>
            <a:r>
              <a:rPr lang="en-PH" dirty="0">
                <a:effectLst/>
                <a:latin typeface="+mj-lt"/>
                <a:cs typeface="Sora Light" pitchFamily="2" charset="0"/>
              </a:rPr>
              <a:t>"</a:t>
            </a:r>
            <a:r>
              <a:rPr lang="en-PH" b="1" i="1" dirty="0">
                <a:effectLst/>
                <a:latin typeface="+mj-lt"/>
                <a:cs typeface="Sora Light" pitchFamily="2" charset="0"/>
              </a:rPr>
              <a:t>10 Myths About Dropping SAP-Provided Support</a:t>
            </a:r>
            <a:r>
              <a:rPr lang="en-PH" dirty="0">
                <a:effectLst/>
                <a:latin typeface="+mj-lt"/>
                <a:cs typeface="Sora Light" pitchFamily="2" charset="0"/>
              </a:rPr>
              <a:t>" </a:t>
            </a:r>
            <a:r>
              <a:rPr lang="en-PH" b="1" dirty="0">
                <a:effectLst/>
                <a:latin typeface="+mj-lt"/>
                <a:cs typeface="Sora SemiBold" pitchFamily="2" charset="0"/>
              </a:rPr>
              <a:t>e-Book</a:t>
            </a:r>
            <a:r>
              <a:rPr lang="en-PH" dirty="0">
                <a:effectLst/>
                <a:latin typeface="+mj-lt"/>
                <a:cs typeface="Sora Light" pitchFamily="2" charset="0"/>
              </a:rPr>
              <a:t>. </a:t>
            </a:r>
          </a:p>
        </p:txBody>
      </p:sp>
      <p:sp>
        <p:nvSpPr>
          <p:cNvPr id="21" name="Rectangle 20">
            <a:extLst>
              <a:ext uri="{FF2B5EF4-FFF2-40B4-BE49-F238E27FC236}">
                <a16:creationId xmlns:a16="http://schemas.microsoft.com/office/drawing/2014/main" id="{5168542E-0662-1FDB-679E-A617FF6A66A0}"/>
              </a:ext>
            </a:extLst>
          </p:cNvPr>
          <p:cNvSpPr/>
          <p:nvPr/>
        </p:nvSpPr>
        <p:spPr>
          <a:xfrm>
            <a:off x="9011653" y="3966785"/>
            <a:ext cx="2461808" cy="907939"/>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spcAft>
                <a:spcPts val="600"/>
              </a:spcAft>
            </a:pPr>
            <a:r>
              <a:rPr lang="en-PH" sz="1200" b="1" dirty="0">
                <a:cs typeface="Sora SemiBold" pitchFamily="2" charset="0"/>
              </a:rPr>
              <a:t>SAVINGS CALCULATOR</a:t>
            </a:r>
            <a:endParaRPr lang="en-PH" sz="1200" b="1" dirty="0">
              <a:effectLst/>
              <a:cs typeface="Sora SemiBold" pitchFamily="2" charset="0"/>
            </a:endParaRPr>
          </a:p>
          <a:p>
            <a:pPr algn="ctr"/>
            <a:r>
              <a:rPr lang="en-PH" sz="1200" dirty="0">
                <a:solidFill>
                  <a:schemeClr val="bg1"/>
                </a:solidFill>
                <a:effectLst/>
                <a:cs typeface="Sora" pitchFamily="2" charset="0"/>
                <a:hlinkClick r:id="rId5">
                  <a:extLst>
                    <a:ext uri="{A12FA001-AC4F-418D-AE19-62706E023703}">
                      <ahyp:hlinkClr xmlns:ahyp="http://schemas.microsoft.com/office/drawing/2018/hyperlinkcolor" val="tx"/>
                    </a:ext>
                  </a:extLst>
                </a:hlinkClick>
              </a:rPr>
              <a:t>Click here to run a simple </a:t>
            </a:r>
          </a:p>
          <a:p>
            <a:pPr algn="ctr"/>
            <a:r>
              <a:rPr lang="en-PH" sz="1200" dirty="0">
                <a:solidFill>
                  <a:schemeClr val="bg1"/>
                </a:solidFill>
                <a:effectLst/>
                <a:cs typeface="Sora" pitchFamily="2" charset="0"/>
                <a:hlinkClick r:id="rId5">
                  <a:extLst>
                    <a:ext uri="{A12FA001-AC4F-418D-AE19-62706E023703}">
                      <ahyp:hlinkClr xmlns:ahyp="http://schemas.microsoft.com/office/drawing/2018/hyperlinkcolor" val="tx"/>
                    </a:ext>
                  </a:extLst>
                </a:hlinkClick>
              </a:rPr>
              <a:t>cost savings calculation </a:t>
            </a:r>
          </a:p>
          <a:p>
            <a:pPr algn="ctr"/>
            <a:r>
              <a:rPr lang="en-PH" sz="1200" dirty="0">
                <a:solidFill>
                  <a:schemeClr val="bg1"/>
                </a:solidFill>
                <a:effectLst/>
                <a:cs typeface="Sora" pitchFamily="2" charset="0"/>
                <a:hlinkClick r:id="rId5">
                  <a:extLst>
                    <a:ext uri="{A12FA001-AC4F-418D-AE19-62706E023703}">
                      <ahyp:hlinkClr xmlns:ahyp="http://schemas.microsoft.com/office/drawing/2018/hyperlinkcolor" val="tx"/>
                    </a:ext>
                  </a:extLst>
                </a:hlinkClick>
              </a:rPr>
              <a:t>with our online calculator </a:t>
            </a:r>
            <a:endParaRPr lang="en-PH" sz="1200" dirty="0">
              <a:solidFill>
                <a:schemeClr val="bg1"/>
              </a:solidFill>
              <a:effectLst/>
              <a:cs typeface="Sora" pitchFamily="2" charset="0"/>
            </a:endParaRPr>
          </a:p>
        </p:txBody>
      </p:sp>
      <p:sp>
        <p:nvSpPr>
          <p:cNvPr id="2" name="Google Shape;209;g1d4ee88f278_0_195">
            <a:extLst>
              <a:ext uri="{FF2B5EF4-FFF2-40B4-BE49-F238E27FC236}">
                <a16:creationId xmlns:a16="http://schemas.microsoft.com/office/drawing/2014/main" id="{9219993A-7870-09CE-A429-20C4AD950EA3}"/>
              </a:ext>
            </a:extLst>
          </p:cNvPr>
          <p:cNvSpPr txBox="1">
            <a:spLocks/>
          </p:cNvSpPr>
          <p:nvPr/>
        </p:nvSpPr>
        <p:spPr>
          <a:xfrm>
            <a:off x="647928" y="367340"/>
            <a:ext cx="9348328" cy="756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Autofit/>
          </a:bodyPr>
          <a:lstStyle>
            <a:lvl1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FFFFFF"/>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r>
              <a:rPr lang="en-PH" sz="2400" dirty="0">
                <a:latin typeface="+mj-lt"/>
                <a:cs typeface="Sora SemiBold" pitchFamily="2" charset="0"/>
              </a:rPr>
              <a:t>Calculate Your Potential Savings</a:t>
            </a:r>
          </a:p>
        </p:txBody>
      </p:sp>
    </p:spTree>
    <p:extLst>
      <p:ext uri="{BB962C8B-B14F-4D97-AF65-F5344CB8AC3E}">
        <p14:creationId xmlns:p14="http://schemas.microsoft.com/office/powerpoint/2010/main" val="415961508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ebb3c45a34_0_1152"/>
          <p:cNvSpPr/>
          <p:nvPr/>
        </p:nvSpPr>
        <p:spPr>
          <a:xfrm flipH="1">
            <a:off x="0" y="0"/>
            <a:ext cx="4816500" cy="6858000"/>
          </a:xfrm>
          <a:prstGeom prst="rect">
            <a:avLst/>
          </a:prstGeom>
          <a:solidFill>
            <a:srgbClr val="04A4D7">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ebb3c45a34_0_1152"/>
          <p:cNvSpPr txBox="1"/>
          <p:nvPr/>
        </p:nvSpPr>
        <p:spPr>
          <a:xfrm>
            <a:off x="698250" y="2477961"/>
            <a:ext cx="2812205" cy="2231012"/>
          </a:xfrm>
          <a:prstGeom prst="rect">
            <a:avLst/>
          </a:prstGeom>
          <a:noFill/>
          <a:ln>
            <a:noFill/>
          </a:ln>
        </p:spPr>
        <p:txBody>
          <a:bodyPr spcFirstLastPara="1" wrap="square" lIns="0" tIns="0" rIns="0" bIns="0" anchor="t" anchorCtr="0">
            <a:noAutofit/>
          </a:bodyPr>
          <a:lstStyle/>
          <a:p>
            <a:r>
              <a:rPr lang="en-PH" sz="3600" b="1" dirty="0">
                <a:solidFill>
                  <a:schemeClr val="bg1"/>
                </a:solidFill>
                <a:effectLst/>
                <a:cs typeface="Sora SemiBold" pitchFamily="2" charset="0"/>
              </a:rPr>
              <a:t>Step 4:</a:t>
            </a:r>
          </a:p>
          <a:p>
            <a:r>
              <a:rPr lang="en-PH" sz="3600" dirty="0">
                <a:solidFill>
                  <a:schemeClr val="bg1"/>
                </a:solidFill>
                <a:cs typeface="Sora" pitchFamily="2" charset="0"/>
              </a:rPr>
              <a:t>Provide Data for Scope and Pricing</a:t>
            </a:r>
            <a:endParaRPr lang="en-PH" sz="3600" dirty="0">
              <a:solidFill>
                <a:schemeClr val="bg1"/>
              </a:solidFill>
              <a:effectLst/>
              <a:cs typeface="Sora" pitchFamily="2" charset="0"/>
            </a:endParaRPr>
          </a:p>
        </p:txBody>
      </p:sp>
      <p:pic>
        <p:nvPicPr>
          <p:cNvPr id="2" name="Google Shape;156;g1d0c994238c_0_1991" descr="Google Shape;156;g1d0c994238c_0_1991">
            <a:extLst>
              <a:ext uri="{FF2B5EF4-FFF2-40B4-BE49-F238E27FC236}">
                <a16:creationId xmlns:a16="http://schemas.microsoft.com/office/drawing/2014/main" id="{CB5D3603-E551-A8DD-292A-987DAECAE581}"/>
              </a:ext>
            </a:extLst>
          </p:cNvPr>
          <p:cNvPicPr>
            <a:picLocks noChangeAspect="1"/>
          </p:cNvPicPr>
          <p:nvPr/>
        </p:nvPicPr>
        <p:blipFill>
          <a:blip r:embed="rId3"/>
          <a:stretch>
            <a:fillRect/>
          </a:stretch>
        </p:blipFill>
        <p:spPr>
          <a:xfrm>
            <a:off x="750734" y="6431826"/>
            <a:ext cx="1117336" cy="206701"/>
          </a:xfrm>
          <a:prstGeom prst="rect">
            <a:avLst/>
          </a:prstGeom>
          <a:ln w="12700">
            <a:miter lim="400000"/>
          </a:ln>
        </p:spPr>
      </p:pic>
      <p:sp>
        <p:nvSpPr>
          <p:cNvPr id="6" name="Google Shape;674;g1eaae8abb1a_0_432">
            <a:extLst>
              <a:ext uri="{FF2B5EF4-FFF2-40B4-BE49-F238E27FC236}">
                <a16:creationId xmlns:a16="http://schemas.microsoft.com/office/drawing/2014/main" id="{B5D5DC36-ED16-CCC2-928E-9FAD5FB61CA0}"/>
              </a:ext>
            </a:extLst>
          </p:cNvPr>
          <p:cNvSpPr/>
          <p:nvPr/>
        </p:nvSpPr>
        <p:spPr>
          <a:xfrm>
            <a:off x="610419" y="861129"/>
            <a:ext cx="1287900" cy="1287900"/>
          </a:xfrm>
          <a:prstGeom prst="ellipse">
            <a:avLst/>
          </a:prstGeom>
          <a:solidFill>
            <a:srgbClr val="04A4D7"/>
          </a:solidFill>
          <a:ln>
            <a:noFill/>
          </a:ln>
          <a:effectLst>
            <a:outerShdw blurRad="50800" dist="13667" dir="7140000" sx="101000" sy="101000" algn="ctr" rotWithShape="0">
              <a:schemeClr val="bg2">
                <a:lumMod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3;g1d4ee88f278_0_360">
            <a:extLst>
              <a:ext uri="{FF2B5EF4-FFF2-40B4-BE49-F238E27FC236}">
                <a16:creationId xmlns:a16="http://schemas.microsoft.com/office/drawing/2014/main" id="{23E89D2F-21F7-19A4-0C09-D2980B83577C}"/>
              </a:ext>
            </a:extLst>
          </p:cNvPr>
          <p:cNvSpPr txBox="1"/>
          <p:nvPr/>
        </p:nvSpPr>
        <p:spPr>
          <a:xfrm>
            <a:off x="5657372" y="1331309"/>
            <a:ext cx="5420534" cy="2154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b="1" dirty="0">
                <a:effectLst/>
                <a:latin typeface="+mj-lt"/>
                <a:cs typeface="Sora SemiBold" pitchFamily="2" charset="0"/>
              </a:rPr>
              <a:t>The more prepared your organization is with pertinent data, the faster the support vendor can assess your needs and estimate your savings.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Under a mutual non-disclosure agreement (NDA), the third-party vendor will begin the discovery process. You will likely be asked to complete a Product Questionnaire. The more the vendor knows about your Oracle and SAP needs, the more quickly and completely it can offer a reasonable estimate of cost and timing. Requests for the discovery kickoff meeting and process can include: </a:t>
            </a:r>
          </a:p>
        </p:txBody>
      </p:sp>
      <p:pic>
        <p:nvPicPr>
          <p:cNvPr id="3" name="Google Shape;225;g1d4ee88f278_0_686">
            <a:extLst>
              <a:ext uri="{FF2B5EF4-FFF2-40B4-BE49-F238E27FC236}">
                <a16:creationId xmlns:a16="http://schemas.microsoft.com/office/drawing/2014/main" id="{CC009AAE-F89F-4366-21F2-9EAE8337DE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4561" y="1035954"/>
            <a:ext cx="1177952" cy="932546"/>
          </a:xfrm>
          <a:prstGeom prst="rect">
            <a:avLst/>
          </a:prstGeom>
          <a:ln w="12700" cap="flat">
            <a:noFill/>
            <a:miter lim="400000"/>
          </a:ln>
          <a:effectLst/>
        </p:spPr>
      </p:pic>
      <p:sp>
        <p:nvSpPr>
          <p:cNvPr id="10" name="Google Shape;93;g1d4ee88f278_0_360">
            <a:extLst>
              <a:ext uri="{FF2B5EF4-FFF2-40B4-BE49-F238E27FC236}">
                <a16:creationId xmlns:a16="http://schemas.microsoft.com/office/drawing/2014/main" id="{CA9BF71B-E568-8D30-0176-303CDE0956D3}"/>
              </a:ext>
            </a:extLst>
          </p:cNvPr>
          <p:cNvSpPr txBox="1"/>
          <p:nvPr/>
        </p:nvSpPr>
        <p:spPr>
          <a:xfrm>
            <a:off x="5931670" y="3899180"/>
            <a:ext cx="5072662"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marL="342900" indent="-342900">
              <a:lnSpc>
                <a:spcPct val="100000"/>
              </a:lnSpc>
              <a:buFont typeface="Arial" panose="020B0604020202020204" pitchFamily="34" charset="0"/>
              <a:buChar char="•"/>
            </a:pPr>
            <a:r>
              <a:rPr lang="en-PH" dirty="0">
                <a:effectLst/>
                <a:latin typeface="+mj-lt"/>
                <a:cs typeface="Sora Light" pitchFamily="2" charset="0"/>
              </a:rPr>
              <a:t>Product inventory report </a:t>
            </a:r>
          </a:p>
          <a:p>
            <a:pPr marL="342900" indent="-342900">
              <a:lnSpc>
                <a:spcPct val="100000"/>
              </a:lnSpc>
              <a:buFont typeface="Arial" panose="020B0604020202020204" pitchFamily="34" charset="0"/>
              <a:buChar char="•"/>
            </a:pPr>
            <a:r>
              <a:rPr lang="en-PH" dirty="0">
                <a:effectLst/>
                <a:latin typeface="+mj-lt"/>
                <a:cs typeface="Sora Light" pitchFamily="2" charset="0"/>
              </a:rPr>
              <a:t>Spend and product support renewal report</a:t>
            </a:r>
          </a:p>
          <a:p>
            <a:pPr marL="342900" indent="-342900">
              <a:lnSpc>
                <a:spcPct val="100000"/>
              </a:lnSpc>
              <a:buFont typeface="Arial" panose="020B0604020202020204" pitchFamily="34" charset="0"/>
              <a:buChar char="•"/>
            </a:pPr>
            <a:r>
              <a:rPr lang="en-PH" dirty="0">
                <a:effectLst/>
                <a:latin typeface="+mj-lt"/>
                <a:cs typeface="Sora Light" pitchFamily="2" charset="0"/>
              </a:rPr>
              <a:t>Common license set/support level analysis </a:t>
            </a:r>
          </a:p>
          <a:p>
            <a:pPr marL="342900" indent="-342900">
              <a:lnSpc>
                <a:spcPct val="100000"/>
              </a:lnSpc>
              <a:buFont typeface="Arial" panose="020B0604020202020204" pitchFamily="34" charset="0"/>
              <a:buChar char="•"/>
            </a:pPr>
            <a:r>
              <a:rPr lang="en-PH" dirty="0">
                <a:effectLst/>
                <a:latin typeface="+mj-lt"/>
                <a:cs typeface="Sora Light" pitchFamily="2" charset="0"/>
              </a:rPr>
              <a:t>Ticket history analysis from the previous 2-3 years (types, priority level, etc.) </a:t>
            </a:r>
          </a:p>
          <a:p>
            <a:pPr marL="342900" indent="-342900">
              <a:lnSpc>
                <a:spcPct val="100000"/>
              </a:lnSpc>
              <a:buFont typeface="Arial" panose="020B0604020202020204" pitchFamily="34" charset="0"/>
              <a:buChar char="•"/>
            </a:pPr>
            <a:r>
              <a:rPr lang="en-PH" dirty="0">
                <a:effectLst/>
                <a:latin typeface="+mj-lt"/>
                <a:cs typeface="Sora Light" pitchFamily="2" charset="0"/>
              </a:rPr>
              <a:t>Global tax and regulatory needs assessment</a:t>
            </a:r>
          </a:p>
          <a:p>
            <a:pPr marL="342900" indent="-342900">
              <a:lnSpc>
                <a:spcPct val="100000"/>
              </a:lnSpc>
              <a:buFont typeface="Arial" panose="020B0604020202020204" pitchFamily="34" charset="0"/>
              <a:buChar char="•"/>
            </a:pPr>
            <a:r>
              <a:rPr lang="en-PH" dirty="0">
                <a:effectLst/>
                <a:latin typeface="+mj-lt"/>
                <a:cs typeface="Sora Light" pitchFamily="2" charset="0"/>
              </a:rPr>
              <a:t>Global support structure and language needs assessment </a:t>
            </a:r>
          </a:p>
        </p:txBody>
      </p:sp>
    </p:spTree>
    <p:extLst>
      <p:ext uri="{BB962C8B-B14F-4D97-AF65-F5344CB8AC3E}">
        <p14:creationId xmlns:p14="http://schemas.microsoft.com/office/powerpoint/2010/main" val="582158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ebb3c45a34_0_1152"/>
          <p:cNvSpPr/>
          <p:nvPr/>
        </p:nvSpPr>
        <p:spPr>
          <a:xfrm flipH="1">
            <a:off x="0" y="0"/>
            <a:ext cx="4816500" cy="6858000"/>
          </a:xfrm>
          <a:prstGeom prst="rect">
            <a:avLst/>
          </a:prstGeom>
          <a:solidFill>
            <a:srgbClr val="04A4D7">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ebb3c45a34_0_1152"/>
          <p:cNvSpPr txBox="1"/>
          <p:nvPr/>
        </p:nvSpPr>
        <p:spPr>
          <a:xfrm>
            <a:off x="698250" y="2477961"/>
            <a:ext cx="2801695" cy="2231012"/>
          </a:xfrm>
          <a:prstGeom prst="rect">
            <a:avLst/>
          </a:prstGeom>
          <a:noFill/>
          <a:ln>
            <a:noFill/>
          </a:ln>
        </p:spPr>
        <p:txBody>
          <a:bodyPr spcFirstLastPara="1" wrap="square" lIns="0" tIns="0" rIns="0" bIns="0" anchor="t" anchorCtr="0">
            <a:noAutofit/>
          </a:bodyPr>
          <a:lstStyle/>
          <a:p>
            <a:r>
              <a:rPr lang="en-PH" sz="3600" b="1" dirty="0">
                <a:solidFill>
                  <a:schemeClr val="bg1"/>
                </a:solidFill>
                <a:effectLst/>
                <a:cs typeface="Sora SemiBold" pitchFamily="2" charset="0"/>
              </a:rPr>
              <a:t>Step 4:</a:t>
            </a:r>
          </a:p>
          <a:p>
            <a:r>
              <a:rPr lang="en-PH" sz="3600" dirty="0">
                <a:solidFill>
                  <a:schemeClr val="bg1"/>
                </a:solidFill>
                <a:cs typeface="Sora" pitchFamily="2" charset="0"/>
              </a:rPr>
              <a:t>Provide Data for Scope and Pricing</a:t>
            </a:r>
            <a:endParaRPr lang="en-PH" sz="3600" dirty="0">
              <a:solidFill>
                <a:schemeClr val="bg1"/>
              </a:solidFill>
              <a:effectLst/>
              <a:cs typeface="Sora" pitchFamily="2" charset="0"/>
            </a:endParaRPr>
          </a:p>
        </p:txBody>
      </p:sp>
      <p:pic>
        <p:nvPicPr>
          <p:cNvPr id="2" name="Google Shape;156;g1d0c994238c_0_1991" descr="Google Shape;156;g1d0c994238c_0_1991">
            <a:extLst>
              <a:ext uri="{FF2B5EF4-FFF2-40B4-BE49-F238E27FC236}">
                <a16:creationId xmlns:a16="http://schemas.microsoft.com/office/drawing/2014/main" id="{CB5D3603-E551-A8DD-292A-987DAECAE581}"/>
              </a:ext>
            </a:extLst>
          </p:cNvPr>
          <p:cNvPicPr>
            <a:picLocks noChangeAspect="1"/>
          </p:cNvPicPr>
          <p:nvPr/>
        </p:nvPicPr>
        <p:blipFill>
          <a:blip r:embed="rId3"/>
          <a:stretch>
            <a:fillRect/>
          </a:stretch>
        </p:blipFill>
        <p:spPr>
          <a:xfrm>
            <a:off x="750734" y="6431826"/>
            <a:ext cx="1117336" cy="206701"/>
          </a:xfrm>
          <a:prstGeom prst="rect">
            <a:avLst/>
          </a:prstGeom>
          <a:ln w="12700">
            <a:miter lim="400000"/>
          </a:ln>
        </p:spPr>
      </p:pic>
      <p:sp>
        <p:nvSpPr>
          <p:cNvPr id="6" name="Google Shape;674;g1eaae8abb1a_0_432">
            <a:extLst>
              <a:ext uri="{FF2B5EF4-FFF2-40B4-BE49-F238E27FC236}">
                <a16:creationId xmlns:a16="http://schemas.microsoft.com/office/drawing/2014/main" id="{B5D5DC36-ED16-CCC2-928E-9FAD5FB61CA0}"/>
              </a:ext>
            </a:extLst>
          </p:cNvPr>
          <p:cNvSpPr/>
          <p:nvPr/>
        </p:nvSpPr>
        <p:spPr>
          <a:xfrm>
            <a:off x="610419" y="861129"/>
            <a:ext cx="1287900" cy="1287900"/>
          </a:xfrm>
          <a:prstGeom prst="ellipse">
            <a:avLst/>
          </a:prstGeom>
          <a:solidFill>
            <a:srgbClr val="04A4D7"/>
          </a:solidFill>
          <a:ln>
            <a:noFill/>
          </a:ln>
          <a:effectLst>
            <a:outerShdw blurRad="50800" dist="13667" dir="7140000" sx="101000" sy="101000" algn="ctr" rotWithShape="0">
              <a:schemeClr val="bg2">
                <a:lumMod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Google Shape;225;g1d4ee88f278_0_686">
            <a:extLst>
              <a:ext uri="{FF2B5EF4-FFF2-40B4-BE49-F238E27FC236}">
                <a16:creationId xmlns:a16="http://schemas.microsoft.com/office/drawing/2014/main" id="{CC009AAE-F89F-4366-21F2-9EAE8337DE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4561" y="1035954"/>
            <a:ext cx="1177952" cy="932546"/>
          </a:xfrm>
          <a:prstGeom prst="rect">
            <a:avLst/>
          </a:prstGeom>
          <a:ln w="12700" cap="flat">
            <a:noFill/>
            <a:miter lim="400000"/>
          </a:ln>
          <a:effectLst/>
        </p:spPr>
      </p:pic>
      <p:sp>
        <p:nvSpPr>
          <p:cNvPr id="4" name="Google Shape;93;g1d4ee88f278_0_360">
            <a:extLst>
              <a:ext uri="{FF2B5EF4-FFF2-40B4-BE49-F238E27FC236}">
                <a16:creationId xmlns:a16="http://schemas.microsoft.com/office/drawing/2014/main" id="{7CF149A3-2198-CAEB-324A-740ABB255A73}"/>
              </a:ext>
            </a:extLst>
          </p:cNvPr>
          <p:cNvSpPr txBox="1"/>
          <p:nvPr/>
        </p:nvSpPr>
        <p:spPr>
          <a:xfrm>
            <a:off x="5636350" y="1836579"/>
            <a:ext cx="4390519"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600" b="1" dirty="0">
                <a:solidFill>
                  <a:srgbClr val="9DCB3B"/>
                </a:solidFill>
                <a:effectLst/>
                <a:latin typeface="+mj-lt"/>
                <a:cs typeface="Sora SemiBold" pitchFamily="2" charset="0"/>
              </a:rPr>
              <a:t>PRO TIP: BE ALWAYS BE PREPARED FOR AN ORACLE AND SAP AUDIT</a:t>
            </a:r>
          </a:p>
        </p:txBody>
      </p:sp>
      <p:sp>
        <p:nvSpPr>
          <p:cNvPr id="5" name="Google Shape;93;g1d4ee88f278_0_360">
            <a:extLst>
              <a:ext uri="{FF2B5EF4-FFF2-40B4-BE49-F238E27FC236}">
                <a16:creationId xmlns:a16="http://schemas.microsoft.com/office/drawing/2014/main" id="{1E898535-C8D7-07D2-4BEA-53F2FEA73D79}"/>
              </a:ext>
            </a:extLst>
          </p:cNvPr>
          <p:cNvSpPr txBox="1"/>
          <p:nvPr/>
        </p:nvSpPr>
        <p:spPr>
          <a:xfrm>
            <a:off x="5636350" y="2554537"/>
            <a:ext cx="5220836" cy="2154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Anecdotal evidence from analysts suggests that Oracle and SAP have ramped up their auditing efforts worldwide, likely related to their need to upgrade customers to their cloud products. A switch to third-party support is lower on the list of audit triggers, well after indicators like a merger or acquisition, a hardware refresh, or a lack of recent purchases. You should always be prepared for an audit, but know that in a recent survey of Spinnaker Support customers, 89% reported that they were audited less or the same after switching to Spinnaker Support. Another 7% percent did not know the answer to the survey question. </a:t>
            </a:r>
          </a:p>
        </p:txBody>
      </p:sp>
    </p:spTree>
    <p:extLst>
      <p:ext uri="{BB962C8B-B14F-4D97-AF65-F5344CB8AC3E}">
        <p14:creationId xmlns:p14="http://schemas.microsoft.com/office/powerpoint/2010/main" val="842397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ebb3c45a34_0_1152"/>
          <p:cNvSpPr/>
          <p:nvPr/>
        </p:nvSpPr>
        <p:spPr>
          <a:xfrm flipH="1">
            <a:off x="0" y="0"/>
            <a:ext cx="4816500" cy="6858000"/>
          </a:xfrm>
          <a:prstGeom prst="rect">
            <a:avLst/>
          </a:prstGeom>
          <a:solidFill>
            <a:srgbClr val="9DCB3B">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ebb3c45a34_0_1152"/>
          <p:cNvSpPr txBox="1"/>
          <p:nvPr/>
        </p:nvSpPr>
        <p:spPr>
          <a:xfrm>
            <a:off x="698250" y="2477961"/>
            <a:ext cx="3162550" cy="2137582"/>
          </a:xfrm>
          <a:prstGeom prst="rect">
            <a:avLst/>
          </a:prstGeom>
          <a:noFill/>
          <a:ln>
            <a:noFill/>
          </a:ln>
        </p:spPr>
        <p:txBody>
          <a:bodyPr spcFirstLastPara="1" wrap="square" lIns="0" tIns="0" rIns="0" bIns="0" anchor="t" anchorCtr="0">
            <a:noAutofit/>
          </a:bodyPr>
          <a:lstStyle/>
          <a:p>
            <a:r>
              <a:rPr lang="en-PH" sz="3600" b="1" dirty="0">
                <a:solidFill>
                  <a:schemeClr val="bg1"/>
                </a:solidFill>
                <a:effectLst/>
                <a:cs typeface="Sora SemiBold" pitchFamily="2" charset="0"/>
              </a:rPr>
              <a:t>Step 5:</a:t>
            </a:r>
          </a:p>
          <a:p>
            <a:r>
              <a:rPr lang="en-PH" sz="3600" dirty="0">
                <a:solidFill>
                  <a:schemeClr val="bg1"/>
                </a:solidFill>
                <a:cs typeface="Sora" pitchFamily="2" charset="0"/>
              </a:rPr>
              <a:t>Engage </a:t>
            </a:r>
          </a:p>
          <a:p>
            <a:r>
              <a:rPr lang="en-PH" sz="3600" dirty="0">
                <a:solidFill>
                  <a:schemeClr val="bg1"/>
                </a:solidFill>
                <a:cs typeface="Sora" pitchFamily="2" charset="0"/>
              </a:rPr>
              <a:t>the Right</a:t>
            </a:r>
          </a:p>
          <a:p>
            <a:r>
              <a:rPr lang="en-PH" sz="3600" dirty="0">
                <a:solidFill>
                  <a:schemeClr val="bg1"/>
                </a:solidFill>
                <a:effectLst/>
                <a:cs typeface="Sora" pitchFamily="2" charset="0"/>
              </a:rPr>
              <a:t>S</a:t>
            </a:r>
            <a:r>
              <a:rPr lang="en-PH" sz="3600" dirty="0">
                <a:solidFill>
                  <a:schemeClr val="bg1"/>
                </a:solidFill>
                <a:cs typeface="Sora" pitchFamily="2" charset="0"/>
              </a:rPr>
              <a:t>takeholders</a:t>
            </a:r>
            <a:endParaRPr lang="en-PH" sz="3600" dirty="0">
              <a:solidFill>
                <a:schemeClr val="bg1"/>
              </a:solidFill>
              <a:effectLst/>
              <a:cs typeface="Sora" pitchFamily="2" charset="0"/>
            </a:endParaRPr>
          </a:p>
        </p:txBody>
      </p:sp>
      <p:pic>
        <p:nvPicPr>
          <p:cNvPr id="2" name="Google Shape;156;g1d0c994238c_0_1991" descr="Google Shape;156;g1d0c994238c_0_1991">
            <a:extLst>
              <a:ext uri="{FF2B5EF4-FFF2-40B4-BE49-F238E27FC236}">
                <a16:creationId xmlns:a16="http://schemas.microsoft.com/office/drawing/2014/main" id="{CB5D3603-E551-A8DD-292A-987DAECAE581}"/>
              </a:ext>
            </a:extLst>
          </p:cNvPr>
          <p:cNvPicPr>
            <a:picLocks noChangeAspect="1"/>
          </p:cNvPicPr>
          <p:nvPr/>
        </p:nvPicPr>
        <p:blipFill>
          <a:blip r:embed="rId3"/>
          <a:stretch>
            <a:fillRect/>
          </a:stretch>
        </p:blipFill>
        <p:spPr>
          <a:xfrm>
            <a:off x="750734" y="6431826"/>
            <a:ext cx="1117336" cy="206701"/>
          </a:xfrm>
          <a:prstGeom prst="rect">
            <a:avLst/>
          </a:prstGeom>
          <a:ln w="12700">
            <a:miter lim="400000"/>
          </a:ln>
        </p:spPr>
      </p:pic>
      <p:sp>
        <p:nvSpPr>
          <p:cNvPr id="6" name="Google Shape;674;g1eaae8abb1a_0_432">
            <a:extLst>
              <a:ext uri="{FF2B5EF4-FFF2-40B4-BE49-F238E27FC236}">
                <a16:creationId xmlns:a16="http://schemas.microsoft.com/office/drawing/2014/main" id="{B5D5DC36-ED16-CCC2-928E-9FAD5FB61CA0}"/>
              </a:ext>
            </a:extLst>
          </p:cNvPr>
          <p:cNvSpPr/>
          <p:nvPr/>
        </p:nvSpPr>
        <p:spPr>
          <a:xfrm>
            <a:off x="610419" y="861129"/>
            <a:ext cx="1287900" cy="1287900"/>
          </a:xfrm>
          <a:prstGeom prst="ellipse">
            <a:avLst/>
          </a:prstGeom>
          <a:solidFill>
            <a:srgbClr val="9DCB3B"/>
          </a:solidFill>
          <a:ln>
            <a:noFill/>
          </a:ln>
          <a:effectLst>
            <a:outerShdw blurRad="50800" dist="13667" dir="7140000" sx="101000" sy="101000" algn="ctr" rotWithShape="0">
              <a:schemeClr val="bg2">
                <a:lumMod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2" name="Google Shape;225;g1d4ee88f278_0_686">
            <a:extLst>
              <a:ext uri="{FF2B5EF4-FFF2-40B4-BE49-F238E27FC236}">
                <a16:creationId xmlns:a16="http://schemas.microsoft.com/office/drawing/2014/main" id="{BCBBBDFE-3D50-3947-B5D0-CDC1329ADC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097" y="974185"/>
            <a:ext cx="1251943" cy="991121"/>
          </a:xfrm>
          <a:prstGeom prst="rect">
            <a:avLst/>
          </a:prstGeom>
          <a:ln w="12700" cap="flat">
            <a:noFill/>
            <a:miter lim="400000"/>
          </a:ln>
          <a:effectLst/>
        </p:spPr>
      </p:pic>
      <p:sp>
        <p:nvSpPr>
          <p:cNvPr id="3" name="Google Shape;688;g1ebb3c45a34_0_1152">
            <a:extLst>
              <a:ext uri="{FF2B5EF4-FFF2-40B4-BE49-F238E27FC236}">
                <a16:creationId xmlns:a16="http://schemas.microsoft.com/office/drawing/2014/main" id="{4EF95B2B-0C80-2F72-4D14-02AA7240506E}"/>
              </a:ext>
            </a:extLst>
          </p:cNvPr>
          <p:cNvSpPr txBox="1"/>
          <p:nvPr/>
        </p:nvSpPr>
        <p:spPr>
          <a:xfrm>
            <a:off x="5636350" y="1505079"/>
            <a:ext cx="5067564" cy="566218"/>
          </a:xfrm>
          <a:prstGeom prst="rect">
            <a:avLst/>
          </a:prstGeom>
          <a:noFill/>
          <a:ln>
            <a:noFill/>
          </a:ln>
        </p:spPr>
        <p:txBody>
          <a:bodyPr spcFirstLastPara="1" wrap="square" lIns="91425" tIns="91425" rIns="91425" bIns="91425" anchor="ctr" anchorCtr="0">
            <a:noAutofit/>
          </a:bodyPr>
          <a:lstStyle/>
          <a:p>
            <a:r>
              <a:rPr lang="en-PH" sz="2000" dirty="0">
                <a:effectLst/>
                <a:cs typeface="Sora" pitchFamily="2" charset="0"/>
              </a:rPr>
              <a:t>Moving off Oracle and SAP-provided support is always a team decision.</a:t>
            </a:r>
          </a:p>
        </p:txBody>
      </p:sp>
      <p:sp>
        <p:nvSpPr>
          <p:cNvPr id="5" name="Google Shape;93;g1d4ee88f278_0_360">
            <a:extLst>
              <a:ext uri="{FF2B5EF4-FFF2-40B4-BE49-F238E27FC236}">
                <a16:creationId xmlns:a16="http://schemas.microsoft.com/office/drawing/2014/main" id="{4A098C4B-BCD3-5799-92B2-E052608AFC0B}"/>
              </a:ext>
            </a:extLst>
          </p:cNvPr>
          <p:cNvSpPr txBox="1"/>
          <p:nvPr/>
        </p:nvSpPr>
        <p:spPr>
          <a:xfrm>
            <a:off x="5682774" y="2490029"/>
            <a:ext cx="5237473" cy="2369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Switching from Oracle and SAP-provided Support to third-party support is not done lightly or in a vacuum. A transition to a new vendor that will maintain your critical systems impacts multiple departments and individuals, and so the decision may have more stakeholders than you expect.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Examples of the departments you may need to involve are shown in the diagram to the right. Obviously, the CIO and their IT team will play a large role in the decision, and because of that, your executive team may decide that they should lead the initiative, </a:t>
            </a:r>
          </a:p>
          <a:p>
            <a:pPr>
              <a:lnSpc>
                <a:spcPct val="100000"/>
              </a:lnSpc>
            </a:pPr>
            <a:r>
              <a:rPr lang="en-PH" dirty="0">
                <a:effectLst/>
                <a:latin typeface="+mj-lt"/>
                <a:cs typeface="Sora Light" pitchFamily="2" charset="0"/>
              </a:rPr>
              <a:t>with direct input from your team on pricing and contracting. </a:t>
            </a:r>
          </a:p>
        </p:txBody>
      </p:sp>
      <p:cxnSp>
        <p:nvCxnSpPr>
          <p:cNvPr id="7" name="Google Shape;691;g1ebb3c45a34_0_1152">
            <a:extLst>
              <a:ext uri="{FF2B5EF4-FFF2-40B4-BE49-F238E27FC236}">
                <a16:creationId xmlns:a16="http://schemas.microsoft.com/office/drawing/2014/main" id="{6798B7CC-60F7-D59C-4A9B-2F41A5677238}"/>
              </a:ext>
            </a:extLst>
          </p:cNvPr>
          <p:cNvCxnSpPr>
            <a:cxnSpLocks/>
          </p:cNvCxnSpPr>
          <p:nvPr/>
        </p:nvCxnSpPr>
        <p:spPr>
          <a:xfrm>
            <a:off x="5682774" y="2167951"/>
            <a:ext cx="4159291" cy="0"/>
          </a:xfrm>
          <a:prstGeom prst="straightConnector1">
            <a:avLst/>
          </a:prstGeom>
          <a:noFill/>
          <a:ln w="9525" cap="flat" cmpd="sng">
            <a:solidFill>
              <a:srgbClr val="005473"/>
            </a:solidFill>
            <a:prstDash val="solid"/>
            <a:round/>
            <a:headEnd type="none" w="sm" len="sm"/>
            <a:tailEnd type="none" w="sm" len="sm"/>
          </a:ln>
        </p:spPr>
      </p:cxnSp>
    </p:spTree>
    <p:extLst>
      <p:ext uri="{BB962C8B-B14F-4D97-AF65-F5344CB8AC3E}">
        <p14:creationId xmlns:p14="http://schemas.microsoft.com/office/powerpoint/2010/main" val="699914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ebb3c45a34_0_1152"/>
          <p:cNvSpPr/>
          <p:nvPr/>
        </p:nvSpPr>
        <p:spPr>
          <a:xfrm flipH="1">
            <a:off x="0" y="0"/>
            <a:ext cx="4816500" cy="6858000"/>
          </a:xfrm>
          <a:prstGeom prst="rect">
            <a:avLst/>
          </a:prstGeom>
          <a:solidFill>
            <a:srgbClr val="9DCB3B">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ebb3c45a34_0_1152"/>
          <p:cNvSpPr txBox="1"/>
          <p:nvPr/>
        </p:nvSpPr>
        <p:spPr>
          <a:xfrm>
            <a:off x="698250" y="2477961"/>
            <a:ext cx="3162550" cy="2137582"/>
          </a:xfrm>
          <a:prstGeom prst="rect">
            <a:avLst/>
          </a:prstGeom>
          <a:noFill/>
          <a:ln>
            <a:noFill/>
          </a:ln>
        </p:spPr>
        <p:txBody>
          <a:bodyPr spcFirstLastPara="1" wrap="square" lIns="0" tIns="0" rIns="0" bIns="0" anchor="t" anchorCtr="0">
            <a:noAutofit/>
          </a:bodyPr>
          <a:lstStyle/>
          <a:p>
            <a:r>
              <a:rPr lang="en-PH" sz="3600" b="1" dirty="0">
                <a:solidFill>
                  <a:schemeClr val="bg1"/>
                </a:solidFill>
                <a:effectLst/>
                <a:cs typeface="Sora SemiBold" pitchFamily="2" charset="0"/>
              </a:rPr>
              <a:t>Step 5:</a:t>
            </a:r>
          </a:p>
          <a:p>
            <a:r>
              <a:rPr lang="en-PH" sz="3600" dirty="0">
                <a:solidFill>
                  <a:schemeClr val="bg1"/>
                </a:solidFill>
                <a:cs typeface="Sora" pitchFamily="2" charset="0"/>
              </a:rPr>
              <a:t>Engage </a:t>
            </a:r>
          </a:p>
          <a:p>
            <a:r>
              <a:rPr lang="en-PH" sz="3600" dirty="0">
                <a:solidFill>
                  <a:schemeClr val="bg1"/>
                </a:solidFill>
                <a:cs typeface="Sora" pitchFamily="2" charset="0"/>
              </a:rPr>
              <a:t>the Right</a:t>
            </a:r>
          </a:p>
          <a:p>
            <a:r>
              <a:rPr lang="en-PH" sz="3600" dirty="0">
                <a:solidFill>
                  <a:schemeClr val="bg1"/>
                </a:solidFill>
                <a:effectLst/>
                <a:cs typeface="Sora" pitchFamily="2" charset="0"/>
              </a:rPr>
              <a:t>S</a:t>
            </a:r>
            <a:r>
              <a:rPr lang="en-PH" sz="3600" dirty="0">
                <a:solidFill>
                  <a:schemeClr val="bg1"/>
                </a:solidFill>
                <a:cs typeface="Sora" pitchFamily="2" charset="0"/>
              </a:rPr>
              <a:t>takeholders</a:t>
            </a:r>
            <a:endParaRPr lang="en-PH" sz="3600" dirty="0">
              <a:solidFill>
                <a:schemeClr val="bg1"/>
              </a:solidFill>
              <a:effectLst/>
              <a:cs typeface="Sora" pitchFamily="2" charset="0"/>
            </a:endParaRPr>
          </a:p>
        </p:txBody>
      </p:sp>
      <p:pic>
        <p:nvPicPr>
          <p:cNvPr id="2" name="Google Shape;156;g1d0c994238c_0_1991" descr="Google Shape;156;g1d0c994238c_0_1991">
            <a:extLst>
              <a:ext uri="{FF2B5EF4-FFF2-40B4-BE49-F238E27FC236}">
                <a16:creationId xmlns:a16="http://schemas.microsoft.com/office/drawing/2014/main" id="{CB5D3603-E551-A8DD-292A-987DAECAE581}"/>
              </a:ext>
            </a:extLst>
          </p:cNvPr>
          <p:cNvPicPr>
            <a:picLocks noChangeAspect="1"/>
          </p:cNvPicPr>
          <p:nvPr/>
        </p:nvPicPr>
        <p:blipFill>
          <a:blip r:embed="rId3"/>
          <a:stretch>
            <a:fillRect/>
          </a:stretch>
        </p:blipFill>
        <p:spPr>
          <a:xfrm>
            <a:off x="750734" y="6431826"/>
            <a:ext cx="1117336" cy="206701"/>
          </a:xfrm>
          <a:prstGeom prst="rect">
            <a:avLst/>
          </a:prstGeom>
          <a:ln w="12700">
            <a:miter lim="400000"/>
          </a:ln>
        </p:spPr>
      </p:pic>
      <p:sp>
        <p:nvSpPr>
          <p:cNvPr id="6" name="Google Shape;674;g1eaae8abb1a_0_432">
            <a:extLst>
              <a:ext uri="{FF2B5EF4-FFF2-40B4-BE49-F238E27FC236}">
                <a16:creationId xmlns:a16="http://schemas.microsoft.com/office/drawing/2014/main" id="{B5D5DC36-ED16-CCC2-928E-9FAD5FB61CA0}"/>
              </a:ext>
            </a:extLst>
          </p:cNvPr>
          <p:cNvSpPr/>
          <p:nvPr/>
        </p:nvSpPr>
        <p:spPr>
          <a:xfrm>
            <a:off x="610419" y="861129"/>
            <a:ext cx="1287900" cy="1287900"/>
          </a:xfrm>
          <a:prstGeom prst="ellipse">
            <a:avLst/>
          </a:prstGeom>
          <a:solidFill>
            <a:srgbClr val="9DCB3B"/>
          </a:solidFill>
          <a:ln>
            <a:noFill/>
          </a:ln>
          <a:effectLst>
            <a:outerShdw blurRad="50800" dist="13667" dir="7140000" sx="101000" sy="101000" algn="ctr" rotWithShape="0">
              <a:schemeClr val="bg2">
                <a:lumMod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2" name="Google Shape;225;g1d4ee88f278_0_686">
            <a:extLst>
              <a:ext uri="{FF2B5EF4-FFF2-40B4-BE49-F238E27FC236}">
                <a16:creationId xmlns:a16="http://schemas.microsoft.com/office/drawing/2014/main" id="{BCBBBDFE-3D50-3947-B5D0-CDC1329ADC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097" y="974185"/>
            <a:ext cx="1251943" cy="991121"/>
          </a:xfrm>
          <a:prstGeom prst="rect">
            <a:avLst/>
          </a:prstGeom>
          <a:ln w="12700" cap="flat">
            <a:noFill/>
            <a:miter lim="400000"/>
          </a:ln>
          <a:effectLst/>
        </p:spPr>
      </p:pic>
      <p:sp>
        <p:nvSpPr>
          <p:cNvPr id="23" name="TextBox 22">
            <a:extLst>
              <a:ext uri="{FF2B5EF4-FFF2-40B4-BE49-F238E27FC236}">
                <a16:creationId xmlns:a16="http://schemas.microsoft.com/office/drawing/2014/main" id="{57EBA5B9-B972-C62E-4212-3734A7D54D8C}"/>
              </a:ext>
            </a:extLst>
          </p:cNvPr>
          <p:cNvSpPr txBox="1"/>
          <p:nvPr/>
        </p:nvSpPr>
        <p:spPr>
          <a:xfrm>
            <a:off x="5556051" y="947618"/>
            <a:ext cx="5721549"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PH" dirty="0">
                <a:effectLst/>
                <a:cs typeface="Sora Light" pitchFamily="2" charset="0"/>
              </a:rPr>
              <a:t>After you've identified the right team and leadership, a fast transition requires that you bring in the primary stakeholders as early as possible, rather than a phased investigation. Should you choose to omit one or more of them from the start, the due diligence and decision-making processes could face delay or even suspension. </a:t>
            </a:r>
          </a:p>
        </p:txBody>
      </p:sp>
      <p:graphicFrame>
        <p:nvGraphicFramePr>
          <p:cNvPr id="9" name="Chart 8">
            <a:extLst>
              <a:ext uri="{FF2B5EF4-FFF2-40B4-BE49-F238E27FC236}">
                <a16:creationId xmlns:a16="http://schemas.microsoft.com/office/drawing/2014/main" id="{32D0D114-76D5-BA95-563F-9C3898DA3453}"/>
              </a:ext>
            </a:extLst>
          </p:cNvPr>
          <p:cNvGraphicFramePr/>
          <p:nvPr>
            <p:extLst>
              <p:ext uri="{D42A27DB-BD31-4B8C-83A1-F6EECF244321}">
                <p14:modId xmlns:p14="http://schemas.microsoft.com/office/powerpoint/2010/main" val="1328191498"/>
              </p:ext>
            </p:extLst>
          </p:nvPr>
        </p:nvGraphicFramePr>
        <p:xfrm>
          <a:off x="5064682" y="2241784"/>
          <a:ext cx="6610980" cy="3605538"/>
        </p:xfrm>
        <a:graphic>
          <a:graphicData uri="http://schemas.openxmlformats.org/drawingml/2006/chart">
            <c:chart xmlns:c="http://schemas.openxmlformats.org/drawingml/2006/chart" xmlns:r="http://schemas.openxmlformats.org/officeDocument/2006/relationships" r:id="rId5"/>
          </a:graphicData>
        </a:graphic>
      </p:graphicFrame>
      <p:sp>
        <p:nvSpPr>
          <p:cNvPr id="10" name="Oval 9">
            <a:extLst>
              <a:ext uri="{FF2B5EF4-FFF2-40B4-BE49-F238E27FC236}">
                <a16:creationId xmlns:a16="http://schemas.microsoft.com/office/drawing/2014/main" id="{197387A9-8493-A738-1FE3-9ED34F5050CD}"/>
              </a:ext>
            </a:extLst>
          </p:cNvPr>
          <p:cNvSpPr/>
          <p:nvPr/>
        </p:nvSpPr>
        <p:spPr>
          <a:xfrm>
            <a:off x="6680730" y="3373000"/>
            <a:ext cx="1412973" cy="1412973"/>
          </a:xfrm>
          <a:prstGeom prst="ellipse">
            <a:avLst/>
          </a:prstGeom>
          <a:solidFill>
            <a:srgbClr val="99CB3B"/>
          </a:solidFill>
          <a:ln>
            <a:no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5473"/>
              </a:solidFill>
              <a:effectLst/>
              <a:uFillTx/>
              <a:latin typeface="+mj-lt"/>
              <a:ea typeface="+mj-ea"/>
              <a:cs typeface="+mj-cs"/>
              <a:sym typeface="Arial"/>
            </a:endParaRPr>
          </a:p>
        </p:txBody>
      </p:sp>
      <p:sp>
        <p:nvSpPr>
          <p:cNvPr id="11" name="TextBox 10">
            <a:extLst>
              <a:ext uri="{FF2B5EF4-FFF2-40B4-BE49-F238E27FC236}">
                <a16:creationId xmlns:a16="http://schemas.microsoft.com/office/drawing/2014/main" id="{9AC17219-D9E2-28B8-6777-05AFF4BD68B4}"/>
              </a:ext>
            </a:extLst>
          </p:cNvPr>
          <p:cNvSpPr txBox="1"/>
          <p:nvPr/>
        </p:nvSpPr>
        <p:spPr>
          <a:xfrm>
            <a:off x="6940460" y="3738422"/>
            <a:ext cx="89351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PH" sz="2000" b="1" dirty="0">
                <a:solidFill>
                  <a:schemeClr val="bg1"/>
                </a:solidFill>
                <a:cs typeface="Sora SemiBold" pitchFamily="2" charset="0"/>
              </a:rPr>
              <a:t>Your Team</a:t>
            </a:r>
            <a:endParaRPr lang="en-US" sz="2000" b="1" dirty="0">
              <a:solidFill>
                <a:schemeClr val="bg1"/>
              </a:solidFill>
              <a:cs typeface="Sora SemiBold" pitchFamily="2" charset="0"/>
            </a:endParaRPr>
          </a:p>
        </p:txBody>
      </p:sp>
    </p:spTree>
    <p:extLst>
      <p:ext uri="{BB962C8B-B14F-4D97-AF65-F5344CB8AC3E}">
        <p14:creationId xmlns:p14="http://schemas.microsoft.com/office/powerpoint/2010/main" val="3882233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Google Shape;15;g1d0c994238c_0_1939"/>
          <p:cNvSpPr txBox="1">
            <a:spLocks noGrp="1"/>
          </p:cNvSpPr>
          <p:nvPr>
            <p:ph type="sldNum" sz="quarter" idx="2"/>
          </p:nvPr>
        </p:nvSpPr>
        <p:spPr>
          <a:xfrm>
            <a:off x="11473461" y="6417000"/>
            <a:ext cx="175996"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197" name="Google Shape;208;g1d4ee88f278_0_195"/>
          <p:cNvSpPr/>
          <p:nvPr/>
        </p:nvSpPr>
        <p:spPr>
          <a:xfrm rot="10800000" flipH="1">
            <a:off x="-100" y="149"/>
            <a:ext cx="12192001" cy="1491301"/>
          </a:xfrm>
          <a:prstGeom prst="rect">
            <a:avLst/>
          </a:prstGeom>
          <a:solidFill>
            <a:srgbClr val="9DCB3B"/>
          </a:solidFill>
          <a:ln w="12700">
            <a:miter lim="400000"/>
          </a:ln>
        </p:spPr>
        <p:txBody>
          <a:bodyPr lIns="45719" rIns="45719" anchor="ctr"/>
          <a:lstStyle/>
          <a:p>
            <a:pPr>
              <a:defRPr>
                <a:solidFill>
                  <a:srgbClr val="000000"/>
                </a:solidFill>
              </a:defRPr>
            </a:pPr>
            <a:endParaRPr/>
          </a:p>
        </p:txBody>
      </p:sp>
      <p:sp>
        <p:nvSpPr>
          <p:cNvPr id="2" name="Google Shape;209;g1d4ee88f278_0_195">
            <a:extLst>
              <a:ext uri="{FF2B5EF4-FFF2-40B4-BE49-F238E27FC236}">
                <a16:creationId xmlns:a16="http://schemas.microsoft.com/office/drawing/2014/main" id="{062432BB-D6A9-EDEC-5BFB-361544EC7C14}"/>
              </a:ext>
            </a:extLst>
          </p:cNvPr>
          <p:cNvSpPr txBox="1">
            <a:spLocks/>
          </p:cNvSpPr>
          <p:nvPr/>
        </p:nvSpPr>
        <p:spPr>
          <a:xfrm>
            <a:off x="647928" y="388360"/>
            <a:ext cx="8464541" cy="756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Autofit/>
          </a:bodyPr>
          <a:lstStyle>
            <a:lvl1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FFFFFF"/>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lnSpc>
                <a:spcPct val="100000"/>
              </a:lnSpc>
            </a:pPr>
            <a:r>
              <a:rPr lang="en-PH" sz="2400" dirty="0">
                <a:latin typeface="+mj-lt"/>
                <a:cs typeface="Sora SemiBold" pitchFamily="2" charset="0"/>
              </a:rPr>
              <a:t>Here are some examples of the concerns you may encounter from the different departments or divisions:</a:t>
            </a:r>
          </a:p>
        </p:txBody>
      </p:sp>
      <p:sp>
        <p:nvSpPr>
          <p:cNvPr id="5" name="Google Shape;93;g1d4ee88f278_0_360">
            <a:extLst>
              <a:ext uri="{FF2B5EF4-FFF2-40B4-BE49-F238E27FC236}">
                <a16:creationId xmlns:a16="http://schemas.microsoft.com/office/drawing/2014/main" id="{21890F8D-FD11-6059-13D6-9AB20A6AA93C}"/>
              </a:ext>
            </a:extLst>
          </p:cNvPr>
          <p:cNvSpPr txBox="1"/>
          <p:nvPr/>
        </p:nvSpPr>
        <p:spPr>
          <a:xfrm>
            <a:off x="853829" y="4657508"/>
            <a:ext cx="9637707"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600" b="1" dirty="0">
                <a:solidFill>
                  <a:srgbClr val="9DCB3B"/>
                </a:solidFill>
                <a:effectLst/>
                <a:latin typeface="+mj-lt"/>
                <a:cs typeface="Sora SemiBold" pitchFamily="2" charset="0"/>
              </a:rPr>
              <a:t>PRO TIP: MAKE SURE TO SCHEDULE REFERENCES EARLY</a:t>
            </a:r>
          </a:p>
          <a:p>
            <a:pPr>
              <a:lnSpc>
                <a:spcPct val="100000"/>
              </a:lnSpc>
            </a:pPr>
            <a:endParaRPr lang="en-PH" sz="1600" b="1" dirty="0">
              <a:solidFill>
                <a:srgbClr val="9DCB3B"/>
              </a:solidFill>
              <a:effectLst/>
              <a:latin typeface="+mj-lt"/>
              <a:cs typeface="Sora SemiBold" pitchFamily="2" charset="0"/>
            </a:endParaRPr>
          </a:p>
        </p:txBody>
      </p:sp>
      <p:sp>
        <p:nvSpPr>
          <p:cNvPr id="6" name="Google Shape;93;g1d4ee88f278_0_360">
            <a:extLst>
              <a:ext uri="{FF2B5EF4-FFF2-40B4-BE49-F238E27FC236}">
                <a16:creationId xmlns:a16="http://schemas.microsoft.com/office/drawing/2014/main" id="{5BAD249B-00A8-CA63-7430-51C91A7FAA27}"/>
              </a:ext>
            </a:extLst>
          </p:cNvPr>
          <p:cNvSpPr txBox="1"/>
          <p:nvPr/>
        </p:nvSpPr>
        <p:spPr>
          <a:xfrm>
            <a:off x="853829" y="4997272"/>
            <a:ext cx="9372737"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The vendor should have suitable customer references for you and your team, based on your organization's size, industry, and Oracle and SAP environment. These individuals will be happy to speak with you, but they may also have full schedules. Whomever you put in charge of making these calls should schedule them early and conduct them during your final decision validation process. </a:t>
            </a:r>
          </a:p>
        </p:txBody>
      </p:sp>
      <p:graphicFrame>
        <p:nvGraphicFramePr>
          <p:cNvPr id="9" name="Table 9">
            <a:extLst>
              <a:ext uri="{FF2B5EF4-FFF2-40B4-BE49-F238E27FC236}">
                <a16:creationId xmlns:a16="http://schemas.microsoft.com/office/drawing/2014/main" id="{F901CAF1-89CF-FB31-F770-EE026F8CC746}"/>
              </a:ext>
            </a:extLst>
          </p:cNvPr>
          <p:cNvGraphicFramePr>
            <a:graphicFrameLocks noGrp="1"/>
          </p:cNvGraphicFramePr>
          <p:nvPr>
            <p:extLst>
              <p:ext uri="{D42A27DB-BD31-4B8C-83A1-F6EECF244321}">
                <p14:modId xmlns:p14="http://schemas.microsoft.com/office/powerpoint/2010/main" val="736511293"/>
              </p:ext>
            </p:extLst>
          </p:nvPr>
        </p:nvGraphicFramePr>
        <p:xfrm>
          <a:off x="853829" y="1923444"/>
          <a:ext cx="9835148" cy="2420486"/>
        </p:xfrm>
        <a:graphic>
          <a:graphicData uri="http://schemas.openxmlformats.org/drawingml/2006/table">
            <a:tbl>
              <a:tblPr firstRow="1" bandRow="1">
                <a:tableStyleId>{5940675A-B579-460E-94D1-54222C63F5DA}</a:tableStyleId>
              </a:tblPr>
              <a:tblGrid>
                <a:gridCol w="2659648">
                  <a:extLst>
                    <a:ext uri="{9D8B030D-6E8A-4147-A177-3AD203B41FA5}">
                      <a16:colId xmlns:a16="http://schemas.microsoft.com/office/drawing/2014/main" val="3960132898"/>
                    </a:ext>
                  </a:extLst>
                </a:gridCol>
                <a:gridCol w="7175500">
                  <a:extLst>
                    <a:ext uri="{9D8B030D-6E8A-4147-A177-3AD203B41FA5}">
                      <a16:colId xmlns:a16="http://schemas.microsoft.com/office/drawing/2014/main" val="3670335256"/>
                    </a:ext>
                  </a:extLst>
                </a:gridCol>
              </a:tblGrid>
              <a:tr h="452060">
                <a:tc>
                  <a:txBody>
                    <a:bodyPr/>
                    <a:lstStyle/>
                    <a:p>
                      <a:pPr algn="l"/>
                      <a:r>
                        <a:rPr lang="en-US" sz="1400" b="1" i="0" dirty="0">
                          <a:solidFill>
                            <a:schemeClr val="bg1"/>
                          </a:solidFill>
                          <a:latin typeface="+mj-lt"/>
                          <a:cs typeface="Sora SemiBold" pitchFamily="2" charset="0"/>
                        </a:rPr>
                        <a:t>DEPARTMENT</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DCB3B"/>
                    </a:solidFill>
                  </a:tcPr>
                </a:tc>
                <a:tc>
                  <a:txBody>
                    <a:bodyPr/>
                    <a:lstStyle/>
                    <a:p>
                      <a:pPr algn="l"/>
                      <a:r>
                        <a:rPr lang="en-US" sz="1400" b="1" i="0" dirty="0">
                          <a:solidFill>
                            <a:schemeClr val="bg1"/>
                          </a:solidFill>
                          <a:latin typeface="+mj-lt"/>
                          <a:cs typeface="Sora SemiBold" pitchFamily="2" charset="0"/>
                        </a:rPr>
                        <a:t>CONCERNS</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DCB3B"/>
                    </a:solidFill>
                  </a:tcPr>
                </a:tc>
                <a:extLst>
                  <a:ext uri="{0D108BD9-81ED-4DB2-BD59-A6C34878D82A}">
                    <a16:rowId xmlns:a16="http://schemas.microsoft.com/office/drawing/2014/main" val="808662934"/>
                  </a:ext>
                </a:extLst>
              </a:tr>
              <a:tr h="32807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1" i="0" u="none" strike="noStrike" cap="none" spc="0" baseline="0" dirty="0">
                          <a:solidFill>
                            <a:srgbClr val="005473"/>
                          </a:solidFill>
                          <a:effectLst/>
                          <a:uFillTx/>
                          <a:latin typeface="+mj-lt"/>
                          <a:ea typeface="+mn-ea"/>
                          <a:cs typeface="Sora SemiBold" pitchFamily="2" charset="0"/>
                          <a:sym typeface="Sora-Regular_Light"/>
                        </a:rPr>
                        <a:t>Finance / Procurement</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0" i="0" u="none" strike="noStrike" cap="none" spc="0" baseline="0" dirty="0">
                          <a:solidFill>
                            <a:schemeClr val="tx1"/>
                          </a:solidFill>
                          <a:effectLst/>
                          <a:uFillTx/>
                          <a:latin typeface="+mj-lt"/>
                          <a:ea typeface="+mn-ea"/>
                          <a:cs typeface="Sora Light" pitchFamily="2" charset="0"/>
                          <a:sym typeface="Sora-Regular_Light"/>
                        </a:rPr>
                        <a:t>Cost benefits (immediate and long term), contracting, licensing </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8845566"/>
                  </a:ext>
                </a:extLst>
              </a:tr>
              <a:tr h="32807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1" i="0" u="none" strike="noStrike" cap="none" spc="0" baseline="0" dirty="0">
                          <a:solidFill>
                            <a:srgbClr val="005473"/>
                          </a:solidFill>
                          <a:effectLst/>
                          <a:uFillTx/>
                          <a:latin typeface="+mj-lt"/>
                          <a:ea typeface="+mn-ea"/>
                          <a:cs typeface="Sora SemiBold" pitchFamily="2" charset="0"/>
                          <a:sym typeface="Sora-Regular_Light"/>
                        </a:rPr>
                        <a:t>IT Leadership</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0" i="0" u="none" strike="noStrike" cap="none" spc="0" baseline="0" dirty="0">
                          <a:solidFill>
                            <a:schemeClr val="tx1"/>
                          </a:solidFill>
                          <a:effectLst/>
                          <a:uFillTx/>
                          <a:latin typeface="+mj-lt"/>
                          <a:ea typeface="+mn-ea"/>
                          <a:cs typeface="Sora Light" pitchFamily="2" charset="0"/>
                          <a:sym typeface="Sora-Regular_Light"/>
                        </a:rPr>
                        <a:t>SLAs, business case, Oracle and SAP expertise, references </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9418924"/>
                  </a:ext>
                </a:extLst>
              </a:tr>
              <a:tr h="32807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1" i="0" u="none" strike="noStrike" cap="none" spc="0" baseline="0" dirty="0">
                          <a:solidFill>
                            <a:srgbClr val="005473"/>
                          </a:solidFill>
                          <a:effectLst/>
                          <a:uFillTx/>
                          <a:latin typeface="+mj-lt"/>
                          <a:ea typeface="+mn-ea"/>
                          <a:cs typeface="Sora SemiBold" pitchFamily="2" charset="0"/>
                          <a:sym typeface="Sora-Regular_Light"/>
                        </a:rPr>
                        <a:t>IT Staff</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0" i="0" u="none" strike="noStrike" cap="none" spc="0" baseline="0" dirty="0">
                          <a:solidFill>
                            <a:schemeClr val="tx1"/>
                          </a:solidFill>
                          <a:effectLst/>
                          <a:uFillTx/>
                          <a:latin typeface="+mj-lt"/>
                          <a:ea typeface="+mn-ea"/>
                          <a:cs typeface="Sora Light" pitchFamily="2" charset="0"/>
                          <a:sym typeface="Sora-Regular_Light"/>
                        </a:rPr>
                        <a:t>Interoperability, customizations, issue tracking </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7665887"/>
                  </a:ext>
                </a:extLst>
              </a:tr>
              <a:tr h="32807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1" i="0" u="none" strike="noStrike" cap="none" spc="0" baseline="0" dirty="0">
                          <a:solidFill>
                            <a:srgbClr val="005473"/>
                          </a:solidFill>
                          <a:effectLst/>
                          <a:uFillTx/>
                          <a:latin typeface="+mj-lt"/>
                          <a:ea typeface="+mn-ea"/>
                          <a:cs typeface="Sora SemiBold" pitchFamily="2" charset="0"/>
                          <a:sym typeface="Sora-Regular_Light"/>
                        </a:rPr>
                        <a:t>Business Operations</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0" i="0" u="none" strike="noStrike" cap="none" spc="0" baseline="0" dirty="0">
                          <a:solidFill>
                            <a:schemeClr val="tx1"/>
                          </a:solidFill>
                          <a:effectLst/>
                          <a:uFillTx/>
                          <a:latin typeface="+mj-lt"/>
                          <a:ea typeface="+mn-ea"/>
                          <a:cs typeface="Sora Light" pitchFamily="2" charset="0"/>
                          <a:sym typeface="Sora-Regular_Light"/>
                        </a:rPr>
                        <a:t>How will this impact end users, vendor ticketing processes</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81947951"/>
                  </a:ext>
                </a:extLst>
              </a:tr>
              <a:tr h="32807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1" i="0" u="none" strike="noStrike" cap="none" spc="0" baseline="0" dirty="0">
                          <a:solidFill>
                            <a:srgbClr val="005473"/>
                          </a:solidFill>
                          <a:effectLst/>
                          <a:uFillTx/>
                          <a:latin typeface="+mj-lt"/>
                          <a:ea typeface="+mn-ea"/>
                          <a:cs typeface="Sora SemiBold" pitchFamily="2" charset="0"/>
                          <a:sym typeface="Sora-Regular_Light"/>
                        </a:rPr>
                        <a:t>Security</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0" i="0" u="none" strike="noStrike" cap="none" spc="0" baseline="0" dirty="0">
                          <a:solidFill>
                            <a:schemeClr val="tx1"/>
                          </a:solidFill>
                          <a:effectLst/>
                          <a:uFillTx/>
                          <a:latin typeface="+mj-lt"/>
                          <a:ea typeface="+mn-ea"/>
                          <a:cs typeface="Sora Light" pitchFamily="2" charset="0"/>
                          <a:sym typeface="Sora-Regular_Light"/>
                        </a:rPr>
                        <a:t>Ongoing security and vulnerability protection </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9542633"/>
                  </a:ext>
                </a:extLst>
              </a:tr>
              <a:tr h="32807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1" i="0" u="none" strike="noStrike" cap="none" spc="0" baseline="0" dirty="0">
                          <a:solidFill>
                            <a:srgbClr val="005473"/>
                          </a:solidFill>
                          <a:effectLst/>
                          <a:uFillTx/>
                          <a:latin typeface="+mj-lt"/>
                          <a:ea typeface="+mn-ea"/>
                          <a:cs typeface="Sora SemiBold" pitchFamily="2" charset="0"/>
                          <a:sym typeface="Sora-Regular_Light"/>
                        </a:rPr>
                        <a:t>Legal </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PH" sz="1400" b="0" i="0" u="none" strike="noStrike" cap="none" spc="0" baseline="0" dirty="0">
                          <a:solidFill>
                            <a:schemeClr val="tx1"/>
                          </a:solidFill>
                          <a:effectLst/>
                          <a:uFillTx/>
                          <a:latin typeface="+mj-lt"/>
                          <a:ea typeface="+mn-ea"/>
                          <a:cs typeface="Sora Light" pitchFamily="2" charset="0"/>
                          <a:sym typeface="Sora-Regular_Light"/>
                        </a:rPr>
                        <a:t>Operational, financial, and legal risks, Oracle and SAP relationship </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79032838"/>
                  </a:ext>
                </a:extLst>
              </a:tr>
            </a:tbl>
          </a:graphicData>
        </a:graphic>
      </p:graphicFrame>
    </p:spTree>
    <p:extLst>
      <p:ext uri="{BB962C8B-B14F-4D97-AF65-F5344CB8AC3E}">
        <p14:creationId xmlns:p14="http://schemas.microsoft.com/office/powerpoint/2010/main" val="151813901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5;g1d0c994238c_0_1939"/>
          <p:cNvSpPr txBox="1">
            <a:spLocks noGrp="1"/>
          </p:cNvSpPr>
          <p:nvPr>
            <p:ph type="sldNum" sz="quarter" idx="2"/>
          </p:nvPr>
        </p:nvSpPr>
        <p:spPr>
          <a:xfrm>
            <a:off x="11475747" y="6417000"/>
            <a:ext cx="173710"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90" name="Google Shape;90;g1d4ee88f278_0_360"/>
          <p:cNvSpPr/>
          <p:nvPr/>
        </p:nvSpPr>
        <p:spPr>
          <a:xfrm>
            <a:off x="0" y="-1"/>
            <a:ext cx="12192000" cy="1419902"/>
          </a:xfrm>
          <a:prstGeom prst="rect">
            <a:avLst/>
          </a:prstGeom>
          <a:solidFill>
            <a:srgbClr val="F2F2F2"/>
          </a:solidFill>
          <a:ln w="12700">
            <a:miter lim="400000"/>
          </a:ln>
        </p:spPr>
        <p:txBody>
          <a:bodyPr lIns="45719" rIns="45719" anchor="ctr"/>
          <a:lstStyle/>
          <a:p>
            <a:pPr>
              <a:defRPr>
                <a:solidFill>
                  <a:srgbClr val="000000"/>
                </a:solidFill>
              </a:defRPr>
            </a:pPr>
            <a:endParaRPr lang="en-PH" dirty="0"/>
          </a:p>
        </p:txBody>
      </p:sp>
      <p:sp>
        <p:nvSpPr>
          <p:cNvPr id="3" name="Google Shape;93;g1d4ee88f278_0_360">
            <a:extLst>
              <a:ext uri="{FF2B5EF4-FFF2-40B4-BE49-F238E27FC236}">
                <a16:creationId xmlns:a16="http://schemas.microsoft.com/office/drawing/2014/main" id="{2C24389C-540B-7A29-BC23-3DA4AC5AC813}"/>
              </a:ext>
            </a:extLst>
          </p:cNvPr>
          <p:cNvSpPr txBox="1"/>
          <p:nvPr/>
        </p:nvSpPr>
        <p:spPr>
          <a:xfrm>
            <a:off x="853830" y="2416520"/>
            <a:ext cx="4285729" cy="2585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b="1" dirty="0">
                <a:effectLst/>
                <a:latin typeface="+mj-lt"/>
                <a:cs typeface="Sora Light" pitchFamily="2" charset="0"/>
              </a:rPr>
              <a:t>At Spinnaker Support, third-party Oracle and SAP support isn't just a service, it's a partnership.</a:t>
            </a:r>
            <a:r>
              <a:rPr lang="en-PH" dirty="0">
                <a:effectLst/>
                <a:latin typeface="+mj-lt"/>
                <a:cs typeface="Sora Light" pitchFamily="2" charset="0"/>
              </a:rPr>
              <a:t> To achieve that state, both the customer and the vendor must engage deeply and openly in the evaluation process. Not only will this speed the process along, </a:t>
            </a:r>
          </a:p>
          <a:p>
            <a:pPr>
              <a:lnSpc>
                <a:spcPct val="100000"/>
              </a:lnSpc>
            </a:pPr>
            <a:r>
              <a:rPr lang="en-PH" dirty="0">
                <a:effectLst/>
                <a:latin typeface="+mj-lt"/>
                <a:cs typeface="Sora Light" pitchFamily="2" charset="0"/>
              </a:rPr>
              <a:t>it will result in a working relationship that can endure and grow for years.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Oracle and SAP-provided support has become costly, impersonal, and limited in scope. Organizations choose Spinnaker Support as an alternative to Oracle and SAP because we: </a:t>
            </a:r>
          </a:p>
        </p:txBody>
      </p:sp>
      <p:sp>
        <p:nvSpPr>
          <p:cNvPr id="4" name="Google Shape;93;g1d4ee88f278_0_360">
            <a:extLst>
              <a:ext uri="{FF2B5EF4-FFF2-40B4-BE49-F238E27FC236}">
                <a16:creationId xmlns:a16="http://schemas.microsoft.com/office/drawing/2014/main" id="{AD91B3AC-3399-4CD1-7B2E-60C8345842F8}"/>
              </a:ext>
            </a:extLst>
          </p:cNvPr>
          <p:cNvSpPr txBox="1"/>
          <p:nvPr/>
        </p:nvSpPr>
        <p:spPr>
          <a:xfrm>
            <a:off x="6038843" y="2416520"/>
            <a:ext cx="4443384" cy="2585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marL="285750" indent="-285750">
              <a:lnSpc>
                <a:spcPct val="100000"/>
              </a:lnSpc>
              <a:buFont typeface="Arial" panose="020B0604020202020204" pitchFamily="34" charset="0"/>
              <a:buChar char="•"/>
            </a:pPr>
            <a:r>
              <a:rPr lang="en-PH" b="1" dirty="0">
                <a:effectLst/>
                <a:latin typeface="+mj-lt"/>
                <a:cs typeface="Sora SemiBold" pitchFamily="2" charset="0"/>
              </a:rPr>
              <a:t>Immediately reduce the cost </a:t>
            </a:r>
            <a:r>
              <a:rPr lang="en-PH" dirty="0">
                <a:effectLst/>
                <a:latin typeface="+mj-lt"/>
                <a:cs typeface="Sora Light" pitchFamily="2" charset="0"/>
              </a:rPr>
              <a:t>of support fees by an average of 62%.</a:t>
            </a:r>
          </a:p>
          <a:p>
            <a:pPr marL="285750" indent="-285750">
              <a:lnSpc>
                <a:spcPct val="100000"/>
              </a:lnSpc>
              <a:buFont typeface="Arial" panose="020B0604020202020204" pitchFamily="34" charset="0"/>
              <a:buChar char="•"/>
            </a:pPr>
            <a:r>
              <a:rPr lang="en-PH" b="1" dirty="0">
                <a:effectLst/>
                <a:latin typeface="+mj-lt"/>
                <a:cs typeface="Sora SemiBold" pitchFamily="2" charset="0"/>
              </a:rPr>
              <a:t>Offer flexible commercial terms </a:t>
            </a:r>
            <a:r>
              <a:rPr lang="en-PH" dirty="0">
                <a:effectLst/>
                <a:latin typeface="+mj-lt"/>
                <a:cs typeface="Sora Light" pitchFamily="2" charset="0"/>
              </a:rPr>
              <a:t>to avoid unnecessary costs and better manage cash flow.</a:t>
            </a:r>
          </a:p>
          <a:p>
            <a:pPr marL="285750" indent="-285750">
              <a:lnSpc>
                <a:spcPct val="100000"/>
              </a:lnSpc>
              <a:buFont typeface="Arial" panose="020B0604020202020204" pitchFamily="34" charset="0"/>
              <a:buChar char="•"/>
            </a:pPr>
            <a:r>
              <a:rPr lang="en-PH" b="1" dirty="0">
                <a:effectLst/>
                <a:latin typeface="+mj-lt"/>
                <a:cs typeface="Sora SemiBold" pitchFamily="2" charset="0"/>
              </a:rPr>
              <a:t>Deliver highly responsive service </a:t>
            </a:r>
            <a:r>
              <a:rPr lang="en-PH" dirty="0">
                <a:effectLst/>
                <a:latin typeface="+mj-lt"/>
                <a:cs typeface="Sora Light" pitchFamily="2" charset="0"/>
              </a:rPr>
              <a:t>from Level 4 senior engineers located around the world.</a:t>
            </a:r>
          </a:p>
          <a:p>
            <a:pPr marL="285750" indent="-285750">
              <a:lnSpc>
                <a:spcPct val="100000"/>
              </a:lnSpc>
              <a:buFont typeface="Arial" panose="020B0604020202020204" pitchFamily="34" charset="0"/>
              <a:buChar char="•"/>
            </a:pPr>
            <a:r>
              <a:rPr lang="en-PH" b="1" dirty="0">
                <a:effectLst/>
                <a:latin typeface="+mj-lt"/>
                <a:cs typeface="Sora SemiBold" pitchFamily="2" charset="0"/>
              </a:rPr>
              <a:t>Supply more comprehensive coverage</a:t>
            </a:r>
            <a:r>
              <a:rPr lang="en-PH" dirty="0">
                <a:effectLst/>
                <a:latin typeface="+mj-lt"/>
                <a:cs typeface="Sora Light" pitchFamily="2" charset="0"/>
              </a:rPr>
              <a:t>, including for interoperability issues and customizations. </a:t>
            </a:r>
          </a:p>
          <a:p>
            <a:pPr marL="285750" indent="-285750">
              <a:lnSpc>
                <a:spcPct val="100000"/>
              </a:lnSpc>
              <a:buFont typeface="Arial" panose="020B0604020202020204" pitchFamily="34" charset="0"/>
              <a:buChar char="•"/>
            </a:pPr>
            <a:r>
              <a:rPr lang="en-PH" b="1" dirty="0">
                <a:effectLst/>
                <a:latin typeface="+mj-lt"/>
                <a:cs typeface="Sora SemiBold" pitchFamily="2" charset="0"/>
              </a:rPr>
              <a:t>Help extend the life </a:t>
            </a:r>
            <a:r>
              <a:rPr lang="en-PH" dirty="0">
                <a:effectLst/>
                <a:latin typeface="+mj-lt"/>
                <a:cs typeface="Sora Light" pitchFamily="2" charset="0"/>
              </a:rPr>
              <a:t>of stable, customized, and productive applications, for as long as you need. </a:t>
            </a:r>
          </a:p>
          <a:p>
            <a:pPr marL="285750" indent="-285750">
              <a:lnSpc>
                <a:spcPct val="100000"/>
              </a:lnSpc>
              <a:buFont typeface="Arial" panose="020B0604020202020204" pitchFamily="34" charset="0"/>
              <a:buChar char="•"/>
            </a:pPr>
            <a:r>
              <a:rPr lang="en-PH" b="1" dirty="0">
                <a:effectLst/>
                <a:latin typeface="+mj-lt"/>
                <a:cs typeface="Sora SemiBold" pitchFamily="2" charset="0"/>
              </a:rPr>
              <a:t>Provide a safe haven </a:t>
            </a:r>
            <a:r>
              <a:rPr lang="en-PH" dirty="0">
                <a:effectLst/>
                <a:latin typeface="+mj-lt"/>
                <a:cs typeface="Sora Light" pitchFamily="2" charset="0"/>
              </a:rPr>
              <a:t>until cloud solutions become right for your business.</a:t>
            </a:r>
          </a:p>
        </p:txBody>
      </p:sp>
      <p:sp>
        <p:nvSpPr>
          <p:cNvPr id="2" name="Google Shape;92;g1d4ee88f278_0_360">
            <a:extLst>
              <a:ext uri="{FF2B5EF4-FFF2-40B4-BE49-F238E27FC236}">
                <a16:creationId xmlns:a16="http://schemas.microsoft.com/office/drawing/2014/main" id="{CF69B7AC-A4A9-597B-CFE6-2D47BB1BF1AF}"/>
              </a:ext>
            </a:extLst>
          </p:cNvPr>
          <p:cNvSpPr txBox="1">
            <a:spLocks/>
          </p:cNvSpPr>
          <p:nvPr/>
        </p:nvSpPr>
        <p:spPr>
          <a:xfrm>
            <a:off x="776845" y="397899"/>
            <a:ext cx="10721440" cy="687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marL="0" marR="0" indent="0" algn="l" defTabSz="914400" rtl="0" latinLnBrk="0">
              <a:lnSpc>
                <a:spcPct val="90000"/>
              </a:lnSpc>
              <a:spcBef>
                <a:spcPts val="0"/>
              </a:spcBef>
              <a:spcAft>
                <a:spcPts val="0"/>
              </a:spcAft>
              <a:buClrTx/>
              <a:buSzTx/>
              <a:buFontTx/>
              <a:buNone/>
              <a:tabLst/>
              <a:defRPr sz="2600" b="1" i="0" u="none" strike="noStrike" cap="none" spc="0" baseline="0">
                <a:solidFill>
                  <a:srgbClr val="005473"/>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r>
              <a:rPr lang="en-US" dirty="0">
                <a:latin typeface="+mj-lt"/>
              </a:rPr>
              <a:t>SUMMARY: Why Spinnaker Support</a:t>
            </a:r>
          </a:p>
        </p:txBody>
      </p:sp>
    </p:spTree>
    <p:extLst>
      <p:ext uri="{BB962C8B-B14F-4D97-AF65-F5344CB8AC3E}">
        <p14:creationId xmlns:p14="http://schemas.microsoft.com/office/powerpoint/2010/main" val="7705532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Google Shape;12;g1d0c994238c_0_1858"/>
          <p:cNvSpPr txBox="1">
            <a:spLocks noGrp="1"/>
          </p:cNvSpPr>
          <p:nvPr>
            <p:ph type="sldNum" sz="quarter" idx="2"/>
          </p:nvPr>
        </p:nvSpPr>
        <p:spPr>
          <a:xfrm>
            <a:off x="11475176" y="6417000"/>
            <a:ext cx="174281"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70" name="Google Shape;68;g1d4ee88f278_0_737"/>
          <p:cNvSpPr txBox="1">
            <a:spLocks noGrp="1"/>
          </p:cNvSpPr>
          <p:nvPr>
            <p:ph type="subTitle" sz="half" idx="4294967295"/>
          </p:nvPr>
        </p:nvSpPr>
        <p:spPr>
          <a:xfrm>
            <a:off x="5141" y="-3675"/>
            <a:ext cx="4653302" cy="6856502"/>
          </a:xfrm>
          <a:prstGeom prst="rect">
            <a:avLst/>
          </a:prstGeom>
        </p:spPr>
        <p:txBody>
          <a:bodyPr lIns="0" tIns="0" rIns="0" bIns="0" anchor="ctr">
            <a:normAutofit/>
          </a:bodyPr>
          <a:lstStyle/>
          <a:p>
            <a:pPr algn="ctr">
              <a:lnSpc>
                <a:spcPct val="90000"/>
              </a:lnSpc>
            </a:pPr>
            <a:endParaRPr/>
          </a:p>
        </p:txBody>
      </p:sp>
      <p:pic>
        <p:nvPicPr>
          <p:cNvPr id="71" name="Google Shape;69;g1d4ee88f278_0_737"/>
          <p:cNvPicPr>
            <a:picLocks noChangeAspect="1"/>
          </p:cNvPicPr>
          <p:nvPr/>
        </p:nvPicPr>
        <p:blipFill>
          <a:blip r:embed="rId3">
            <a:extLst>
              <a:ext uri="{28A0092B-C50C-407E-A947-70E740481C1C}">
                <a14:useLocalDpi xmlns:a14="http://schemas.microsoft.com/office/drawing/2010/main" val="0"/>
              </a:ext>
            </a:extLst>
          </a:blip>
          <a:srcRect l="27059" r="27059"/>
          <a:stretch/>
        </p:blipFill>
        <p:spPr>
          <a:xfrm rot="10800000">
            <a:off x="0" y="4065"/>
            <a:ext cx="4717143" cy="6853935"/>
          </a:xfrm>
          <a:prstGeom prst="rect">
            <a:avLst/>
          </a:prstGeom>
          <a:ln w="12700">
            <a:miter lim="400000"/>
          </a:ln>
        </p:spPr>
      </p:pic>
      <p:pic>
        <p:nvPicPr>
          <p:cNvPr id="72" name="Google Shape;70;g1d4ee88f278_0_737"/>
          <p:cNvPicPr>
            <a:picLocks noChangeAspect="1"/>
          </p:cNvPicPr>
          <p:nvPr/>
        </p:nvPicPr>
        <p:blipFill rotWithShape="1">
          <a:blip r:embed="rId4">
            <a:extLst>
              <a:ext uri="{28A0092B-C50C-407E-A947-70E740481C1C}">
                <a14:useLocalDpi xmlns:a14="http://schemas.microsoft.com/office/drawing/2010/main" val="0"/>
              </a:ext>
            </a:extLst>
          </a:blip>
          <a:srcRect l="39598" r="-150"/>
          <a:stretch/>
        </p:blipFill>
        <p:spPr>
          <a:xfrm>
            <a:off x="0" y="4064"/>
            <a:ext cx="4728910" cy="6858000"/>
          </a:xfrm>
          <a:prstGeom prst="rect">
            <a:avLst/>
          </a:prstGeom>
          <a:ln w="12700">
            <a:miter lim="400000"/>
          </a:ln>
        </p:spPr>
      </p:pic>
      <p:sp>
        <p:nvSpPr>
          <p:cNvPr id="4" name="TextBox 3">
            <a:extLst>
              <a:ext uri="{FF2B5EF4-FFF2-40B4-BE49-F238E27FC236}">
                <a16:creationId xmlns:a16="http://schemas.microsoft.com/office/drawing/2014/main" id="{536C4761-B21C-12A8-0E53-93C3C7720038}"/>
              </a:ext>
            </a:extLst>
          </p:cNvPr>
          <p:cNvSpPr txBox="1"/>
          <p:nvPr/>
        </p:nvSpPr>
        <p:spPr>
          <a:xfrm>
            <a:off x="5561878" y="819284"/>
            <a:ext cx="5562407"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PH" dirty="0">
                <a:effectLst/>
                <a:cs typeface="Sora Light" pitchFamily="2" charset="0"/>
              </a:rPr>
              <a:t>Due to the effects of the global pandemic, and it's impact on the global economy, businesses need to reduce costs now. For IT expenses, that means finding smart ways to defer cash outflow and remove unnecessary costs while keeping critical software applications running smoothly.</a:t>
            </a:r>
          </a:p>
          <a:p>
            <a:endParaRPr lang="en-PH" dirty="0">
              <a:cs typeface="Sora Light" pitchFamily="2" charset="0"/>
            </a:endParaRPr>
          </a:p>
          <a:p>
            <a:r>
              <a:rPr lang="en-PH" dirty="0">
                <a:effectLst/>
                <a:cs typeface="Sora Light" pitchFamily="2" charset="0"/>
              </a:rPr>
              <a:t>Many Oracle and SAP customers are doing just that by leaving Oracle and SAP-provided support for the improved service and cost relief inherent in the third-party support model. Switching to third-party support can be as straightforward as the five-step process outlined in this guide. </a:t>
            </a:r>
          </a:p>
        </p:txBody>
      </p:sp>
      <p:grpSp>
        <p:nvGrpSpPr>
          <p:cNvPr id="9" name="Group 8">
            <a:extLst>
              <a:ext uri="{FF2B5EF4-FFF2-40B4-BE49-F238E27FC236}">
                <a16:creationId xmlns:a16="http://schemas.microsoft.com/office/drawing/2014/main" id="{1AC670B9-CE5B-D641-85E8-668EF0C193DB}"/>
              </a:ext>
            </a:extLst>
          </p:cNvPr>
          <p:cNvGrpSpPr/>
          <p:nvPr/>
        </p:nvGrpSpPr>
        <p:grpSpPr>
          <a:xfrm>
            <a:off x="5600791" y="3504043"/>
            <a:ext cx="5700946" cy="1953950"/>
            <a:chOff x="5451958" y="3878814"/>
            <a:chExt cx="5700946" cy="1953950"/>
          </a:xfrm>
        </p:grpSpPr>
        <p:sp>
          <p:nvSpPr>
            <p:cNvPr id="3" name="Google Shape;81;g1d4ee88f278_0_737">
              <a:extLst>
                <a:ext uri="{FF2B5EF4-FFF2-40B4-BE49-F238E27FC236}">
                  <a16:creationId xmlns:a16="http://schemas.microsoft.com/office/drawing/2014/main" id="{C59398A5-5265-421B-E0FA-EA46366AF07B}"/>
                </a:ext>
              </a:extLst>
            </p:cNvPr>
            <p:cNvSpPr/>
            <p:nvPr/>
          </p:nvSpPr>
          <p:spPr>
            <a:xfrm>
              <a:off x="5985159" y="4117186"/>
              <a:ext cx="4386864" cy="107721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2200">
                  <a:latin typeface="Sora-Regular"/>
                  <a:ea typeface="Sora-Regular"/>
                  <a:cs typeface="Sora-Regular"/>
                  <a:sym typeface="Sora-Regular"/>
                </a:defRPr>
              </a:lvl1pPr>
            </a:lstStyle>
            <a:p>
              <a:r>
                <a:rPr lang="en-PH" sz="1400" b="1" i="1" dirty="0">
                  <a:effectLst/>
                  <a:latin typeface="+mj-lt"/>
                  <a:cs typeface="Sora Light" pitchFamily="2" charset="0"/>
                </a:rPr>
                <a:t>We have seen significant cost savings coupled with the reassurance that the quality of support has also improved. We are immensely delighted with the commercial flexibility of Spinnaker Support and their alignment with our six core values.</a:t>
              </a:r>
            </a:p>
          </p:txBody>
        </p:sp>
        <p:sp>
          <p:nvSpPr>
            <p:cNvPr id="5" name="Google Shape;77;g1d4ee88f278_0_737">
              <a:extLst>
                <a:ext uri="{FF2B5EF4-FFF2-40B4-BE49-F238E27FC236}">
                  <a16:creationId xmlns:a16="http://schemas.microsoft.com/office/drawing/2014/main" id="{9DDCC2B3-431F-A07A-F86A-9A899E1FFDEB}"/>
                </a:ext>
              </a:extLst>
            </p:cNvPr>
            <p:cNvSpPr/>
            <p:nvPr/>
          </p:nvSpPr>
          <p:spPr>
            <a:xfrm>
              <a:off x="5712053" y="3985936"/>
              <a:ext cx="211251" cy="5539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lvl1pPr>
                <a:defRPr sz="3400">
                  <a:latin typeface="Sora-Regular"/>
                  <a:ea typeface="Sora-Regular"/>
                  <a:cs typeface="Sora-Regular"/>
                  <a:sym typeface="Sora-Regular"/>
                </a:defRPr>
              </a:lvl1pPr>
            </a:lstStyle>
            <a:p>
              <a:r>
                <a:rPr sz="3000" dirty="0">
                  <a:latin typeface="+mj-lt"/>
                </a:rPr>
                <a:t>“</a:t>
              </a:r>
              <a:endParaRPr lang="en-US" sz="3000" dirty="0">
                <a:latin typeface="+mj-lt"/>
              </a:endParaRPr>
            </a:p>
          </p:txBody>
        </p:sp>
        <p:sp>
          <p:nvSpPr>
            <p:cNvPr id="7" name="TextBox 6">
              <a:extLst>
                <a:ext uri="{FF2B5EF4-FFF2-40B4-BE49-F238E27FC236}">
                  <a16:creationId xmlns:a16="http://schemas.microsoft.com/office/drawing/2014/main" id="{D6031E46-EE26-57E2-5A3C-5EC1614C5246}"/>
                </a:ext>
              </a:extLst>
            </p:cNvPr>
            <p:cNvSpPr txBox="1"/>
            <p:nvPr/>
          </p:nvSpPr>
          <p:spPr>
            <a:xfrm>
              <a:off x="5888175" y="5371220"/>
              <a:ext cx="526472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PH" sz="1200" dirty="0">
                  <a:effectLst/>
                  <a:cs typeface="Sora Light" pitchFamily="2" charset="0"/>
                </a:rPr>
                <a:t>Laura Donald, IT Procurement Business Partner, Edinburgh Airport </a:t>
              </a:r>
            </a:p>
          </p:txBody>
        </p:sp>
        <p:sp>
          <p:nvSpPr>
            <p:cNvPr id="8" name="Google Shape;75;g1d4ee88f278_0_737">
              <a:extLst>
                <a:ext uri="{FF2B5EF4-FFF2-40B4-BE49-F238E27FC236}">
                  <a16:creationId xmlns:a16="http://schemas.microsoft.com/office/drawing/2014/main" id="{5DD4F2C5-AE68-4DBE-30B7-9E4C35897D66}"/>
                </a:ext>
              </a:extLst>
            </p:cNvPr>
            <p:cNvSpPr/>
            <p:nvPr/>
          </p:nvSpPr>
          <p:spPr>
            <a:xfrm>
              <a:off x="5451958" y="3878814"/>
              <a:ext cx="5435072" cy="1953950"/>
            </a:xfrm>
            <a:prstGeom prst="roundRect">
              <a:avLst>
                <a:gd name="adj" fmla="val 16667"/>
              </a:avLst>
            </a:prstGeom>
            <a:noFill/>
            <a:ln w="19050" cap="flat">
              <a:solidFill>
                <a:srgbClr val="9ACA3C"/>
              </a:solidFill>
              <a:prstDash val="solid"/>
              <a:round/>
            </a:ln>
            <a:effectLst/>
          </p:spPr>
          <p:txBody>
            <a:bodyPr wrap="square" lIns="45719" tIns="45719" rIns="45719" bIns="45719" numCol="1" anchor="ctr">
              <a:noAutofit/>
            </a:bodyPr>
            <a:lstStyle/>
            <a:p>
              <a:pPr>
                <a:defRPr>
                  <a:solidFill>
                    <a:srgbClr val="000000"/>
                  </a:solidFill>
                  <a:latin typeface="Sora-Regular"/>
                  <a:ea typeface="Sora-Regular"/>
                  <a:cs typeface="Sora-Regular"/>
                  <a:sym typeface="Sora-Regular"/>
                </a:defRPr>
              </a:pPr>
              <a:endParaRPr dirty="0"/>
            </a:p>
          </p:txBody>
        </p:sp>
      </p:grpSp>
      <p:sp>
        <p:nvSpPr>
          <p:cNvPr id="10" name="Rectangle 9">
            <a:extLst>
              <a:ext uri="{FF2B5EF4-FFF2-40B4-BE49-F238E27FC236}">
                <a16:creationId xmlns:a16="http://schemas.microsoft.com/office/drawing/2014/main" id="{D2AE01BE-F5C1-9ADE-4F22-206AC8D3E895}"/>
              </a:ext>
            </a:extLst>
          </p:cNvPr>
          <p:cNvSpPr/>
          <p:nvPr/>
        </p:nvSpPr>
        <p:spPr>
          <a:xfrm>
            <a:off x="5647184" y="5623915"/>
            <a:ext cx="1131988" cy="276997"/>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lvl="2" algn="ctr"/>
            <a:r>
              <a:rPr lang="en-PH" sz="1200" dirty="0">
                <a:solidFill>
                  <a:schemeClr val="bg1"/>
                </a:solidFill>
                <a:effectLst/>
                <a:cs typeface="Sora" pitchFamily="2" charset="0"/>
                <a:hlinkClick r:id="rId5">
                  <a:extLst>
                    <a:ext uri="{A12FA001-AC4F-418D-AE19-62706E023703}">
                      <ahyp:hlinkClr xmlns:ahyp="http://schemas.microsoft.com/office/drawing/2018/hyperlinkcolor" val="tx"/>
                    </a:ext>
                  </a:extLst>
                </a:hlinkClick>
              </a:rPr>
              <a:t>Contact Us</a:t>
            </a:r>
            <a:endParaRPr lang="en-PH" sz="1200" dirty="0">
              <a:solidFill>
                <a:schemeClr val="bg1"/>
              </a:solidFill>
              <a:effectLst/>
              <a:cs typeface="Sora" pitchFamily="2" charset="0"/>
            </a:endParaRPr>
          </a:p>
        </p:txBody>
      </p:sp>
    </p:spTree>
    <p:extLst>
      <p:ext uri="{BB962C8B-B14F-4D97-AF65-F5344CB8AC3E}">
        <p14:creationId xmlns:p14="http://schemas.microsoft.com/office/powerpoint/2010/main" val="24199749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5;g1d0c994238c_0_1939"/>
          <p:cNvSpPr txBox="1">
            <a:spLocks noGrp="1"/>
          </p:cNvSpPr>
          <p:nvPr>
            <p:ph type="sldNum" sz="quarter" idx="2"/>
          </p:nvPr>
        </p:nvSpPr>
        <p:spPr>
          <a:xfrm>
            <a:off x="11475747" y="6417000"/>
            <a:ext cx="173710"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90" name="Google Shape;90;g1d4ee88f278_0_360"/>
          <p:cNvSpPr/>
          <p:nvPr/>
        </p:nvSpPr>
        <p:spPr>
          <a:xfrm>
            <a:off x="0" y="-1"/>
            <a:ext cx="12192000" cy="1419902"/>
          </a:xfrm>
          <a:prstGeom prst="rect">
            <a:avLst/>
          </a:prstGeom>
          <a:solidFill>
            <a:srgbClr val="F2F2F2"/>
          </a:solidFill>
          <a:ln w="12700">
            <a:miter lim="400000"/>
          </a:ln>
        </p:spPr>
        <p:txBody>
          <a:bodyPr lIns="45719" rIns="45719" anchor="ctr"/>
          <a:lstStyle/>
          <a:p>
            <a:pPr>
              <a:defRPr>
                <a:solidFill>
                  <a:srgbClr val="000000"/>
                </a:solidFill>
              </a:defRPr>
            </a:pPr>
            <a:endParaRPr/>
          </a:p>
        </p:txBody>
      </p:sp>
      <p:sp>
        <p:nvSpPr>
          <p:cNvPr id="2" name="Google Shape;93;g1d4ee88f278_0_360">
            <a:extLst>
              <a:ext uri="{FF2B5EF4-FFF2-40B4-BE49-F238E27FC236}">
                <a16:creationId xmlns:a16="http://schemas.microsoft.com/office/drawing/2014/main" id="{B269CD9F-1BC2-626F-AE75-D308E830C70E}"/>
              </a:ext>
            </a:extLst>
          </p:cNvPr>
          <p:cNvSpPr txBox="1"/>
          <p:nvPr/>
        </p:nvSpPr>
        <p:spPr>
          <a:xfrm>
            <a:off x="853830" y="2082845"/>
            <a:ext cx="4286249"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Arial" panose="020B0604020202020204" pitchFamily="34" charset="0"/>
                <a:cs typeface="Arial" panose="020B0604020202020204" pitchFamily="34" charset="0"/>
              </a:rPr>
              <a:t>The impact of the 2020 pandemic and current economic downturn, has impacted businesses and their employees in unprecedented ways. It has prompted companies of all sizes to cut spending and bolster their balance sheets. </a:t>
            </a:r>
          </a:p>
          <a:p>
            <a:pPr>
              <a:lnSpc>
                <a:spcPct val="100000"/>
              </a:lnSpc>
            </a:pPr>
            <a:endParaRPr lang="en-PH" dirty="0">
              <a:latin typeface="Arial" panose="020B0604020202020204" pitchFamily="34" charset="0"/>
              <a:cs typeface="Arial" panose="020B0604020202020204" pitchFamily="34" charset="0"/>
            </a:endParaRPr>
          </a:p>
          <a:p>
            <a:pPr>
              <a:lnSpc>
                <a:spcPct val="100000"/>
              </a:lnSpc>
            </a:pPr>
            <a:r>
              <a:rPr lang="en-PH" dirty="0">
                <a:effectLst/>
                <a:latin typeface="Arial" panose="020B0604020202020204" pitchFamily="34" charset="0"/>
                <a:cs typeface="Arial" panose="020B0604020202020204" pitchFamily="34" charset="0"/>
              </a:rPr>
              <a:t>Finance leaders and procurement professionals are seeking new ways to reduce costs, restructure where needed, and identify ways to better manage cash flow — all proving once again that cash is king, especially when faced with the unexpected. </a:t>
            </a:r>
          </a:p>
          <a:p>
            <a:pPr>
              <a:lnSpc>
                <a:spcPct val="100000"/>
              </a:lnSpc>
            </a:pPr>
            <a:endParaRPr lang="en-PH" dirty="0">
              <a:latin typeface="Arial" panose="020B0604020202020204" pitchFamily="34" charset="0"/>
              <a:cs typeface="Arial" panose="020B0604020202020204" pitchFamily="34" charset="0"/>
            </a:endParaRPr>
          </a:p>
          <a:p>
            <a:pPr>
              <a:lnSpc>
                <a:spcPct val="100000"/>
              </a:lnSpc>
            </a:pPr>
            <a:r>
              <a:rPr lang="en-PH" dirty="0">
                <a:effectLst/>
                <a:latin typeface="Arial" panose="020B0604020202020204" pitchFamily="34" charset="0"/>
                <a:cs typeface="Arial" panose="020B0604020202020204" pitchFamily="34" charset="0"/>
              </a:rPr>
              <a:t>One service that organizations often question is Oracle and SAP's limited and expensive support for on-premise and legacy software.</a:t>
            </a:r>
          </a:p>
        </p:txBody>
      </p:sp>
      <p:sp>
        <p:nvSpPr>
          <p:cNvPr id="4" name="TextBox 3">
            <a:extLst>
              <a:ext uri="{FF2B5EF4-FFF2-40B4-BE49-F238E27FC236}">
                <a16:creationId xmlns:a16="http://schemas.microsoft.com/office/drawing/2014/main" id="{BE85F4A2-073B-1C83-D595-5460748B43F1}"/>
              </a:ext>
            </a:extLst>
          </p:cNvPr>
          <p:cNvSpPr txBox="1"/>
          <p:nvPr/>
        </p:nvSpPr>
        <p:spPr>
          <a:xfrm>
            <a:off x="6096000" y="2082844"/>
            <a:ext cx="4487917" cy="3323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PH" dirty="0">
                <a:effectLst/>
                <a:latin typeface="Arial" panose="020B0604020202020204" pitchFamily="34" charset="0"/>
                <a:cs typeface="Arial" panose="020B0604020202020204" pitchFamily="34" charset="0"/>
              </a:rPr>
              <a:t>For established product lines such as E-Business Suite, JD Edwards, Oracle Database, ECC, and Business Objects, Oracle and SAP have reduced support to self-service processes and far fewer meaningful updates. </a:t>
            </a:r>
          </a:p>
          <a:p>
            <a:endParaRPr lang="en-PH" dirty="0">
              <a:latin typeface="Arial" panose="020B0604020202020204" pitchFamily="34" charset="0"/>
              <a:cs typeface="Arial" panose="020B0604020202020204" pitchFamily="34" charset="0"/>
            </a:endParaRPr>
          </a:p>
          <a:p>
            <a:r>
              <a:rPr lang="en-PH" dirty="0">
                <a:effectLst/>
                <a:latin typeface="Arial" panose="020B0604020202020204" pitchFamily="34" charset="0"/>
                <a:cs typeface="Arial" panose="020B0604020202020204" pitchFamily="34" charset="0"/>
              </a:rPr>
              <a:t>And at 22% of the licensing cost, plus an annual increase of between 2-4%, the yearly renewal of Oracle and SAP support has become a target of CFOs looking to strip unnecessary costs. </a:t>
            </a:r>
          </a:p>
          <a:p>
            <a:endParaRPr lang="en-PH" dirty="0">
              <a:latin typeface="Arial" panose="020B0604020202020204" pitchFamily="34" charset="0"/>
              <a:cs typeface="Arial" panose="020B0604020202020204" pitchFamily="34" charset="0"/>
            </a:endParaRPr>
          </a:p>
          <a:p>
            <a:r>
              <a:rPr lang="en-PH" b="1" dirty="0">
                <a:effectLst/>
                <a:latin typeface="Arial" panose="020B0604020202020204" pitchFamily="34" charset="0"/>
                <a:cs typeface="Arial" panose="020B0604020202020204" pitchFamily="34" charset="0"/>
              </a:rPr>
              <a:t>There is a way to circumvent Oracle and SAP's low value annual support contracts, reduce costs, and receive a higher quality of service: </a:t>
            </a:r>
            <a:r>
              <a:rPr lang="en-PH" b="1" dirty="0">
                <a:latin typeface="Arial" panose="020B0604020202020204" pitchFamily="34" charset="0"/>
                <a:cs typeface="Arial" panose="020B0604020202020204" pitchFamily="34" charset="0"/>
              </a:rPr>
              <a:t>T</a:t>
            </a:r>
            <a:r>
              <a:rPr lang="en-PH" b="1" dirty="0">
                <a:effectLst/>
                <a:latin typeface="Arial" panose="020B0604020202020204" pitchFamily="34" charset="0"/>
                <a:cs typeface="Arial" panose="020B0604020202020204" pitchFamily="34" charset="0"/>
              </a:rPr>
              <a:t>hird-Party Oracle and SAP support.</a:t>
            </a:r>
          </a:p>
        </p:txBody>
      </p:sp>
      <p:sp>
        <p:nvSpPr>
          <p:cNvPr id="3" name="Google Shape;92;g1d4ee88f278_0_360">
            <a:extLst>
              <a:ext uri="{FF2B5EF4-FFF2-40B4-BE49-F238E27FC236}">
                <a16:creationId xmlns:a16="http://schemas.microsoft.com/office/drawing/2014/main" id="{C1A3A12A-6255-7056-54C8-C4C06F404DDE}"/>
              </a:ext>
            </a:extLst>
          </p:cNvPr>
          <p:cNvSpPr txBox="1">
            <a:spLocks/>
          </p:cNvSpPr>
          <p:nvPr/>
        </p:nvSpPr>
        <p:spPr>
          <a:xfrm>
            <a:off x="776845" y="408410"/>
            <a:ext cx="2008396" cy="687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marL="0" marR="0" indent="0" algn="l" defTabSz="914400" rtl="0" latinLnBrk="0">
              <a:lnSpc>
                <a:spcPct val="90000"/>
              </a:lnSpc>
              <a:spcBef>
                <a:spcPts val="0"/>
              </a:spcBef>
              <a:spcAft>
                <a:spcPts val="0"/>
              </a:spcAft>
              <a:buClrTx/>
              <a:buSzTx/>
              <a:buFontTx/>
              <a:buNone/>
              <a:tabLst/>
              <a:defRPr sz="2600" b="1" i="0" u="none" strike="noStrike" cap="none" spc="0" baseline="0">
                <a:solidFill>
                  <a:srgbClr val="005473"/>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r>
              <a:rPr lang="en-US" dirty="0">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30745940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5;g1d0c994238c_0_1939"/>
          <p:cNvSpPr txBox="1">
            <a:spLocks noGrp="1"/>
          </p:cNvSpPr>
          <p:nvPr>
            <p:ph type="sldNum" sz="quarter" idx="2"/>
          </p:nvPr>
        </p:nvSpPr>
        <p:spPr>
          <a:xfrm>
            <a:off x="11475747" y="6417000"/>
            <a:ext cx="173710"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90" name="Google Shape;90;g1d4ee88f278_0_360"/>
          <p:cNvSpPr/>
          <p:nvPr/>
        </p:nvSpPr>
        <p:spPr>
          <a:xfrm>
            <a:off x="0" y="-1"/>
            <a:ext cx="12192000" cy="1419902"/>
          </a:xfrm>
          <a:prstGeom prst="rect">
            <a:avLst/>
          </a:prstGeom>
          <a:solidFill>
            <a:srgbClr val="F2F2F2"/>
          </a:solidFill>
          <a:ln w="12700">
            <a:miter lim="400000"/>
          </a:ln>
        </p:spPr>
        <p:txBody>
          <a:bodyPr lIns="45719" rIns="45719" anchor="ctr"/>
          <a:lstStyle/>
          <a:p>
            <a:pPr>
              <a:defRPr>
                <a:solidFill>
                  <a:srgbClr val="000000"/>
                </a:solidFill>
              </a:defRPr>
            </a:pPr>
            <a:endParaRPr/>
          </a:p>
        </p:txBody>
      </p:sp>
      <p:sp>
        <p:nvSpPr>
          <p:cNvPr id="3" name="Google Shape;93;g1d4ee88f278_0_360">
            <a:extLst>
              <a:ext uri="{FF2B5EF4-FFF2-40B4-BE49-F238E27FC236}">
                <a16:creationId xmlns:a16="http://schemas.microsoft.com/office/drawing/2014/main" id="{2C24389C-540B-7A29-BC23-3DA4AC5AC813}"/>
              </a:ext>
            </a:extLst>
          </p:cNvPr>
          <p:cNvSpPr txBox="1"/>
          <p:nvPr/>
        </p:nvSpPr>
        <p:spPr>
          <a:xfrm>
            <a:off x="844748" y="2281744"/>
            <a:ext cx="9182121" cy="2154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Spinnaker Support is the leading global provider of third-party support and managed services for enterprises that run Oracle and SAP. Spinnaker Support clients gain more comprehensive and responsive service, save an average of 62% on their support fees, and can remain on their current software releases indefinitely. They trust Spinnaker Support to keep their enterprise applications running at peak performance and to help them navigate from on-premise to hybrid to cloud.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Spinnaker Support operates from nine regional operations centers located in Denver, London, Moscow, Mumbai, Paris, Singapore, Seoul, Tel Aviv, and Tokyo. Our award-winning blend of services span Oracle Database, Oracle E-Business Suite, Oracle Middleware products, JD Edwards, Agile PLM, ATG/Endeca, BusinessObjects, Hyperion, PeopleSoft, Retail, SAP, Siebel, Sybase, and more. </a:t>
            </a:r>
          </a:p>
        </p:txBody>
      </p:sp>
      <p:sp>
        <p:nvSpPr>
          <p:cNvPr id="2" name="Rectangle 1">
            <a:extLst>
              <a:ext uri="{FF2B5EF4-FFF2-40B4-BE49-F238E27FC236}">
                <a16:creationId xmlns:a16="http://schemas.microsoft.com/office/drawing/2014/main" id="{D9778A81-32B1-C08A-3158-C9E1164B727D}"/>
              </a:ext>
            </a:extLst>
          </p:cNvPr>
          <p:cNvSpPr/>
          <p:nvPr/>
        </p:nvSpPr>
        <p:spPr>
          <a:xfrm>
            <a:off x="844748" y="4759813"/>
            <a:ext cx="1845900" cy="276997"/>
          </a:xfrm>
          <a:prstGeom prst="rect">
            <a:avLst/>
          </a:prstGeom>
          <a:solidFill>
            <a:srgbClr val="005473"/>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lvl="2" algn="ctr"/>
            <a:r>
              <a:rPr lang="en-PH" sz="1200" u="sng" dirty="0" err="1">
                <a:solidFill>
                  <a:schemeClr val="bg1"/>
                </a:solidFill>
                <a:cs typeface="Sora" pitchFamily="2" charset="0"/>
                <a:hlinkClick r:id="rId3">
                  <a:extLst>
                    <a:ext uri="{A12FA001-AC4F-418D-AE19-62706E023703}">
                      <ahyp:hlinkClr xmlns:ahyp="http://schemas.microsoft.com/office/drawing/2018/hyperlinkcolor" val="tx"/>
                    </a:ext>
                  </a:extLst>
                </a:hlinkClick>
              </a:rPr>
              <a:t>s</a:t>
            </a:r>
            <a:r>
              <a:rPr lang="en-PH" sz="1200" u="sng" dirty="0" err="1">
                <a:solidFill>
                  <a:schemeClr val="bg1"/>
                </a:solidFill>
                <a:effectLst/>
                <a:cs typeface="Sora" pitchFamily="2" charset="0"/>
                <a:hlinkClick r:id="rId3">
                  <a:extLst>
                    <a:ext uri="{A12FA001-AC4F-418D-AE19-62706E023703}">
                      <ahyp:hlinkClr xmlns:ahyp="http://schemas.microsoft.com/office/drawing/2018/hyperlinkcolor" val="tx"/>
                    </a:ext>
                  </a:extLst>
                </a:hlinkClick>
              </a:rPr>
              <a:t>pinnakersupport.com</a:t>
            </a:r>
            <a:endParaRPr lang="en-PH" sz="1200" u="sng" dirty="0">
              <a:solidFill>
                <a:schemeClr val="bg1"/>
              </a:solidFill>
              <a:effectLst/>
              <a:cs typeface="Sora" pitchFamily="2" charset="0"/>
            </a:endParaRPr>
          </a:p>
        </p:txBody>
      </p:sp>
      <p:sp>
        <p:nvSpPr>
          <p:cNvPr id="5" name="Google Shape;92;g1d4ee88f278_0_360">
            <a:extLst>
              <a:ext uri="{FF2B5EF4-FFF2-40B4-BE49-F238E27FC236}">
                <a16:creationId xmlns:a16="http://schemas.microsoft.com/office/drawing/2014/main" id="{B30108D0-A1EA-2EFA-213F-5253FDDD5227}"/>
              </a:ext>
            </a:extLst>
          </p:cNvPr>
          <p:cNvSpPr txBox="1">
            <a:spLocks/>
          </p:cNvSpPr>
          <p:nvPr/>
        </p:nvSpPr>
        <p:spPr>
          <a:xfrm>
            <a:off x="776845" y="376879"/>
            <a:ext cx="10721440" cy="687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marL="0" marR="0" indent="0" algn="l" defTabSz="914400" rtl="0" latinLnBrk="0">
              <a:lnSpc>
                <a:spcPct val="90000"/>
              </a:lnSpc>
              <a:spcBef>
                <a:spcPts val="0"/>
              </a:spcBef>
              <a:spcAft>
                <a:spcPts val="0"/>
              </a:spcAft>
              <a:buClrTx/>
              <a:buSzTx/>
              <a:buFontTx/>
              <a:buNone/>
              <a:tabLst/>
              <a:defRPr sz="2600" b="1" i="0" u="none" strike="noStrike" cap="none" spc="0" baseline="0">
                <a:solidFill>
                  <a:srgbClr val="005473"/>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r>
              <a:rPr lang="en-US" dirty="0">
                <a:latin typeface="+mj-lt"/>
              </a:rPr>
              <a:t>About Spinnaker Support</a:t>
            </a:r>
          </a:p>
        </p:txBody>
      </p:sp>
    </p:spTree>
    <p:extLst>
      <p:ext uri="{BB962C8B-B14F-4D97-AF65-F5344CB8AC3E}">
        <p14:creationId xmlns:p14="http://schemas.microsoft.com/office/powerpoint/2010/main" val="10846997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Google Shape;262;g1d0c994238c_0_1323"/>
          <p:cNvPicPr>
            <a:picLocks noChangeAspect="1"/>
          </p:cNvPicPr>
          <p:nvPr/>
        </p:nvPicPr>
        <p:blipFill>
          <a:blip r:embed="rId2">
            <a:extLst>
              <a:ext uri="{28A0092B-C50C-407E-A947-70E740481C1C}">
                <a14:useLocalDpi xmlns:a14="http://schemas.microsoft.com/office/drawing/2010/main" val="0"/>
              </a:ext>
            </a:extLst>
          </a:blip>
          <a:srcRect l="13971" r="13971"/>
          <a:stretch/>
        </p:blipFill>
        <p:spPr>
          <a:xfrm>
            <a:off x="4787374" y="0"/>
            <a:ext cx="7403377" cy="6858001"/>
          </a:xfrm>
          <a:prstGeom prst="rect">
            <a:avLst/>
          </a:prstGeom>
          <a:ln w="12700">
            <a:miter lim="400000"/>
          </a:ln>
        </p:spPr>
      </p:pic>
      <p:pic>
        <p:nvPicPr>
          <p:cNvPr id="250" name="Google Shape;263;g1d0c994238c_0_1323" descr="Google Shape;263;g1d0c994238c_0_1323"/>
          <p:cNvPicPr>
            <a:picLocks noChangeAspect="1"/>
          </p:cNvPicPr>
          <p:nvPr/>
        </p:nvPicPr>
        <p:blipFill>
          <a:blip r:embed="rId3"/>
          <a:srcRect l="37942"/>
          <a:stretch>
            <a:fillRect/>
          </a:stretch>
        </p:blipFill>
        <p:spPr>
          <a:xfrm>
            <a:off x="4787374" y="0"/>
            <a:ext cx="7566151" cy="6858000"/>
          </a:xfrm>
          <a:prstGeom prst="rect">
            <a:avLst/>
          </a:prstGeom>
          <a:ln w="12700">
            <a:miter lim="400000"/>
          </a:ln>
        </p:spPr>
      </p:pic>
      <p:sp>
        <p:nvSpPr>
          <p:cNvPr id="251" name="Google Shape;264;g1d0c994238c_0_1323"/>
          <p:cNvSpPr txBox="1"/>
          <p:nvPr/>
        </p:nvSpPr>
        <p:spPr>
          <a:xfrm>
            <a:off x="655308" y="5215199"/>
            <a:ext cx="3801078" cy="746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lvl1pPr>
              <a:lnSpc>
                <a:spcPct val="80000"/>
              </a:lnSpc>
              <a:defRPr sz="2600" b="1">
                <a:solidFill>
                  <a:srgbClr val="9ACA3C"/>
                </a:solidFill>
                <a:latin typeface="Sora-Regular_SemiBold"/>
                <a:ea typeface="Sora-Regular_SemiBold"/>
                <a:cs typeface="Sora-Regular_SemiBold"/>
                <a:sym typeface="Sora-Regular_SemiBold"/>
              </a:defRPr>
            </a:lvl1pPr>
          </a:lstStyle>
          <a:p>
            <a:r>
              <a:rPr sz="4400" dirty="0">
                <a:latin typeface="+mj-lt"/>
              </a:rPr>
              <a:t>Thank</a:t>
            </a:r>
            <a:r>
              <a:rPr lang="es-ES" sz="4400" dirty="0">
                <a:latin typeface="+mj-lt"/>
              </a:rPr>
              <a:t> </a:t>
            </a:r>
            <a:r>
              <a:rPr sz="4400" dirty="0">
                <a:latin typeface="+mj-lt"/>
              </a:rPr>
              <a:t>you</a:t>
            </a:r>
            <a:r>
              <a:rPr lang="es-ES" sz="4400" dirty="0">
                <a:latin typeface="+mj-lt"/>
              </a:rPr>
              <a:t>.</a:t>
            </a:r>
            <a:endParaRPr sz="4400" dirty="0">
              <a:latin typeface="+mj-lt"/>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Google Shape;12;g1d0c994238c_0_1858"/>
          <p:cNvSpPr txBox="1">
            <a:spLocks noGrp="1"/>
          </p:cNvSpPr>
          <p:nvPr>
            <p:ph type="sldNum" sz="quarter" idx="2"/>
          </p:nvPr>
        </p:nvSpPr>
        <p:spPr>
          <a:xfrm>
            <a:off x="11475176" y="6417000"/>
            <a:ext cx="174281"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70" name="Google Shape;68;g1d4ee88f278_0_737"/>
          <p:cNvSpPr txBox="1">
            <a:spLocks noGrp="1"/>
          </p:cNvSpPr>
          <p:nvPr>
            <p:ph type="subTitle" sz="half" idx="4294967295"/>
          </p:nvPr>
        </p:nvSpPr>
        <p:spPr>
          <a:xfrm>
            <a:off x="5141" y="-3675"/>
            <a:ext cx="4653302" cy="6856502"/>
          </a:xfrm>
          <a:prstGeom prst="rect">
            <a:avLst/>
          </a:prstGeom>
        </p:spPr>
        <p:txBody>
          <a:bodyPr lIns="0" tIns="0" rIns="0" bIns="0" anchor="ctr">
            <a:normAutofit/>
          </a:bodyPr>
          <a:lstStyle/>
          <a:p>
            <a:pPr algn="ctr">
              <a:lnSpc>
                <a:spcPct val="90000"/>
              </a:lnSpc>
            </a:pPr>
            <a:endParaRPr/>
          </a:p>
        </p:txBody>
      </p:sp>
      <p:pic>
        <p:nvPicPr>
          <p:cNvPr id="71" name="Google Shape;69;g1d4ee88f278_0_737"/>
          <p:cNvPicPr>
            <a:picLocks noChangeAspect="1"/>
          </p:cNvPicPr>
          <p:nvPr/>
        </p:nvPicPr>
        <p:blipFill>
          <a:blip r:embed="rId3">
            <a:extLst>
              <a:ext uri="{28A0092B-C50C-407E-A947-70E740481C1C}">
                <a14:useLocalDpi xmlns:a14="http://schemas.microsoft.com/office/drawing/2010/main" val="0"/>
              </a:ext>
            </a:extLst>
          </a:blip>
          <a:srcRect l="27073" r="27073"/>
          <a:stretch/>
        </p:blipFill>
        <p:spPr>
          <a:xfrm rot="10800000">
            <a:off x="0" y="4065"/>
            <a:ext cx="4717143" cy="6853935"/>
          </a:xfrm>
          <a:prstGeom prst="rect">
            <a:avLst/>
          </a:prstGeom>
          <a:ln w="12700">
            <a:miter lim="400000"/>
          </a:ln>
        </p:spPr>
      </p:pic>
      <p:pic>
        <p:nvPicPr>
          <p:cNvPr id="72" name="Google Shape;70;g1d4ee88f278_0_737" descr="Google Shape;70;g1d4ee88f278_0_737"/>
          <p:cNvPicPr>
            <a:picLocks noChangeAspect="1"/>
          </p:cNvPicPr>
          <p:nvPr/>
        </p:nvPicPr>
        <p:blipFill>
          <a:blip r:embed="rId4"/>
          <a:srcRect l="39448"/>
          <a:stretch>
            <a:fillRect/>
          </a:stretch>
        </p:blipFill>
        <p:spPr>
          <a:xfrm>
            <a:off x="0" y="4064"/>
            <a:ext cx="4726108" cy="6853936"/>
          </a:xfrm>
          <a:prstGeom prst="rect">
            <a:avLst/>
          </a:prstGeom>
          <a:ln w="12700">
            <a:miter lim="400000"/>
          </a:ln>
        </p:spPr>
      </p:pic>
      <p:sp>
        <p:nvSpPr>
          <p:cNvPr id="4" name="TextBox 3">
            <a:extLst>
              <a:ext uri="{FF2B5EF4-FFF2-40B4-BE49-F238E27FC236}">
                <a16:creationId xmlns:a16="http://schemas.microsoft.com/office/drawing/2014/main" id="{536C4761-B21C-12A8-0E53-93C3C7720038}"/>
              </a:ext>
            </a:extLst>
          </p:cNvPr>
          <p:cNvSpPr txBox="1"/>
          <p:nvPr/>
        </p:nvSpPr>
        <p:spPr>
          <a:xfrm>
            <a:off x="6017057" y="1289953"/>
            <a:ext cx="4840129" cy="4278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PH" sz="1600" dirty="0">
                <a:effectLst/>
                <a:cs typeface="Sora Light" pitchFamily="2" charset="0"/>
              </a:rPr>
              <a:t>Do you have an upcoming support renewal deadline with payment due in 2023? If so, </a:t>
            </a:r>
            <a:r>
              <a:rPr lang="en-PH" sz="1600" b="1" dirty="0">
                <a:effectLst/>
                <a:cs typeface="Sora SemiBold" pitchFamily="2" charset="0"/>
              </a:rPr>
              <a:t>we can help you reduce your next Oracle or SAP support payment by 90%</a:t>
            </a:r>
            <a:r>
              <a:rPr lang="en-PH" sz="1600" dirty="0">
                <a:effectLst/>
                <a:cs typeface="Sora" pitchFamily="2" charset="0"/>
              </a:rPr>
              <a:t>. </a:t>
            </a:r>
          </a:p>
          <a:p>
            <a:endParaRPr lang="en-PH" sz="1600" dirty="0">
              <a:cs typeface="Sora" pitchFamily="2" charset="0"/>
            </a:endParaRPr>
          </a:p>
          <a:p>
            <a:r>
              <a:rPr lang="en-PH" sz="1600" b="1" dirty="0">
                <a:effectLst/>
                <a:cs typeface="Sora SemiBold" pitchFamily="2" charset="0"/>
              </a:rPr>
              <a:t>So, how can Spinnaker Support help you now? With flexible pricing for unprecedented times</a:t>
            </a:r>
            <a:r>
              <a:rPr lang="en-PH" sz="1600" dirty="0">
                <a:effectLst/>
                <a:cs typeface="Sora" pitchFamily="2" charset="0"/>
              </a:rPr>
              <a:t>. </a:t>
            </a:r>
          </a:p>
          <a:p>
            <a:endParaRPr lang="en-PH" sz="1600" dirty="0">
              <a:cs typeface="Sora" pitchFamily="2" charset="0"/>
            </a:endParaRPr>
          </a:p>
          <a:p>
            <a:r>
              <a:rPr lang="en-PH" sz="1600" dirty="0">
                <a:effectLst/>
                <a:cs typeface="Sora Light" pitchFamily="2" charset="0"/>
              </a:rPr>
              <a:t>We can offer you around a 60% reduction in annual Oracle and SAP support fees (depending on your products, licenses, and other factors) and a more flexible payment schedule. While Oracle and SAP are often uncompromising on their up-front, one-time annual payment, Spinnaker Support can offer quarterly payments for year one of a 3-year support contract, which means a 90% reduction in your first support payment of 2023.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5;g1d0c994238c_0_1939"/>
          <p:cNvSpPr txBox="1">
            <a:spLocks noGrp="1"/>
          </p:cNvSpPr>
          <p:nvPr>
            <p:ph type="sldNum" sz="quarter" idx="2"/>
          </p:nvPr>
        </p:nvSpPr>
        <p:spPr>
          <a:xfrm>
            <a:off x="11475747" y="6417000"/>
            <a:ext cx="173710"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90" name="Google Shape;90;g1d4ee88f278_0_360"/>
          <p:cNvSpPr/>
          <p:nvPr/>
        </p:nvSpPr>
        <p:spPr>
          <a:xfrm>
            <a:off x="0" y="-1"/>
            <a:ext cx="12192000" cy="1419902"/>
          </a:xfrm>
          <a:prstGeom prst="rect">
            <a:avLst/>
          </a:prstGeom>
          <a:solidFill>
            <a:srgbClr val="F2F2F2"/>
          </a:solidFill>
          <a:ln w="12700">
            <a:miter lim="400000"/>
          </a:ln>
        </p:spPr>
        <p:txBody>
          <a:bodyPr lIns="45719" rIns="45719" anchor="ctr"/>
          <a:lstStyle/>
          <a:p>
            <a:pPr>
              <a:defRPr>
                <a:solidFill>
                  <a:srgbClr val="000000"/>
                </a:solidFill>
              </a:defRPr>
            </a:pPr>
            <a:endParaRPr/>
          </a:p>
        </p:txBody>
      </p:sp>
      <p:sp>
        <p:nvSpPr>
          <p:cNvPr id="2" name="Google Shape;93;g1d4ee88f278_0_360">
            <a:extLst>
              <a:ext uri="{FF2B5EF4-FFF2-40B4-BE49-F238E27FC236}">
                <a16:creationId xmlns:a16="http://schemas.microsoft.com/office/drawing/2014/main" id="{B269CD9F-1BC2-626F-AE75-D308E830C70E}"/>
              </a:ext>
            </a:extLst>
          </p:cNvPr>
          <p:cNvSpPr txBox="1"/>
          <p:nvPr/>
        </p:nvSpPr>
        <p:spPr>
          <a:xfrm>
            <a:off x="2572513" y="2508963"/>
            <a:ext cx="8452839" cy="247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Put bluntly, third-party Oracle and SAP support is a replacement of the support provided by Oracle and SAP, but with more coverage, faster responses, and a dramatically lower cost.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As a leading provider of third-party Oracle and SAP support, Spinnaker Support delivers an average hard cost savings of 62% on Oracle and SAP support fees to its customers. That number alone makes the transition worth considering.</a:t>
            </a:r>
          </a:p>
          <a:p>
            <a:pPr>
              <a:lnSpc>
                <a:spcPct val="100000"/>
              </a:lnSpc>
            </a:pPr>
            <a:endParaRPr lang="en-PH" dirty="0">
              <a:latin typeface="+mj-lt"/>
              <a:cs typeface="Sora Light" pitchFamily="2" charset="0"/>
            </a:endParaRPr>
          </a:p>
          <a:p>
            <a:r>
              <a:rPr lang="en-PH" dirty="0">
                <a:effectLst/>
                <a:latin typeface="+mj-lt"/>
                <a:cs typeface="Sora Light" pitchFamily="2" charset="0"/>
              </a:rPr>
              <a:t>Add to that the potential of soft cost recovery through upgrade avoidance and the deduction of internal support staff costs like customization support, and the savings grow even deeper. </a:t>
            </a:r>
          </a:p>
          <a:p>
            <a:endParaRPr lang="en-PH" dirty="0">
              <a:latin typeface="+mj-lt"/>
              <a:cs typeface="Sora Light" pitchFamily="2" charset="0"/>
            </a:endParaRPr>
          </a:p>
          <a:p>
            <a:r>
              <a:rPr lang="en-PH" dirty="0">
                <a:effectLst/>
                <a:latin typeface="+mj-lt"/>
                <a:cs typeface="Sora Light" pitchFamily="2" charset="0"/>
              </a:rPr>
              <a:t>Finally, Spinnaker Support offers flexible commercial contracts that accommodate for multi-year support agreements, meaning that you can preserve near-term cash flow in a difficult economic environment. </a:t>
            </a:r>
          </a:p>
        </p:txBody>
      </p:sp>
      <p:sp>
        <p:nvSpPr>
          <p:cNvPr id="5" name="Google Shape;674;g1eaae8abb1a_0_432">
            <a:extLst>
              <a:ext uri="{FF2B5EF4-FFF2-40B4-BE49-F238E27FC236}">
                <a16:creationId xmlns:a16="http://schemas.microsoft.com/office/drawing/2014/main" id="{A93A07AF-1403-3EE8-51EE-3D174F375B64}"/>
              </a:ext>
            </a:extLst>
          </p:cNvPr>
          <p:cNvSpPr/>
          <p:nvPr/>
        </p:nvSpPr>
        <p:spPr>
          <a:xfrm>
            <a:off x="844748" y="2411467"/>
            <a:ext cx="1287900" cy="1287900"/>
          </a:xfrm>
          <a:prstGeom prst="ellipse">
            <a:avLst/>
          </a:prstGeom>
          <a:solidFill>
            <a:srgbClr val="04A4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225;g1d4ee88f278_0_686">
            <a:extLst>
              <a:ext uri="{FF2B5EF4-FFF2-40B4-BE49-F238E27FC236}">
                <a16:creationId xmlns:a16="http://schemas.microsoft.com/office/drawing/2014/main" id="{54DC24CD-30A0-A8F4-35D3-9A506FE8B3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2829" y="2570751"/>
            <a:ext cx="1119992" cy="886659"/>
          </a:xfrm>
          <a:prstGeom prst="rect">
            <a:avLst/>
          </a:prstGeom>
          <a:ln w="12700" cap="flat">
            <a:noFill/>
            <a:miter lim="400000"/>
          </a:ln>
          <a:effectLst/>
        </p:spPr>
      </p:pic>
      <p:sp>
        <p:nvSpPr>
          <p:cNvPr id="3" name="Google Shape;92;g1d4ee88f278_0_360">
            <a:extLst>
              <a:ext uri="{FF2B5EF4-FFF2-40B4-BE49-F238E27FC236}">
                <a16:creationId xmlns:a16="http://schemas.microsoft.com/office/drawing/2014/main" id="{B6000A36-6585-2EF2-4FFA-2A4C91C8E81B}"/>
              </a:ext>
            </a:extLst>
          </p:cNvPr>
          <p:cNvSpPr txBox="1">
            <a:spLocks/>
          </p:cNvSpPr>
          <p:nvPr/>
        </p:nvSpPr>
        <p:spPr>
          <a:xfrm>
            <a:off x="776845" y="408410"/>
            <a:ext cx="10721440" cy="687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marL="0" marR="0" indent="0" algn="l" defTabSz="914400" rtl="0" latinLnBrk="0">
              <a:lnSpc>
                <a:spcPct val="90000"/>
              </a:lnSpc>
              <a:spcBef>
                <a:spcPts val="0"/>
              </a:spcBef>
              <a:spcAft>
                <a:spcPts val="0"/>
              </a:spcAft>
              <a:buClrTx/>
              <a:buSzTx/>
              <a:buFontTx/>
              <a:buNone/>
              <a:tabLst/>
              <a:defRPr sz="2600" b="1" i="0" u="none" strike="noStrike" cap="none" spc="0" baseline="0">
                <a:solidFill>
                  <a:srgbClr val="005473"/>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r>
              <a:rPr lang="en-US" dirty="0">
                <a:latin typeface="+mj-lt"/>
              </a:rPr>
              <a:t>The Cost Advantage of Third-Party Oracle and SAP Support</a:t>
            </a:r>
          </a:p>
        </p:txBody>
      </p:sp>
    </p:spTree>
    <p:extLst>
      <p:ext uri="{BB962C8B-B14F-4D97-AF65-F5344CB8AC3E}">
        <p14:creationId xmlns:p14="http://schemas.microsoft.com/office/powerpoint/2010/main" val="30432417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Google Shape;15;g1d0c994238c_0_1939"/>
          <p:cNvSpPr txBox="1">
            <a:spLocks noGrp="1"/>
          </p:cNvSpPr>
          <p:nvPr>
            <p:ph type="sldNum" sz="quarter" idx="2"/>
          </p:nvPr>
        </p:nvSpPr>
        <p:spPr>
          <a:xfrm>
            <a:off x="11475747" y="6417000"/>
            <a:ext cx="173710"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90" name="Google Shape;90;g1d4ee88f278_0_360"/>
          <p:cNvSpPr/>
          <p:nvPr/>
        </p:nvSpPr>
        <p:spPr>
          <a:xfrm>
            <a:off x="0" y="-1"/>
            <a:ext cx="12192000" cy="1419902"/>
          </a:xfrm>
          <a:prstGeom prst="rect">
            <a:avLst/>
          </a:prstGeom>
          <a:solidFill>
            <a:srgbClr val="F2F2F2"/>
          </a:solidFill>
          <a:ln w="12700">
            <a:miter lim="400000"/>
          </a:ln>
        </p:spPr>
        <p:txBody>
          <a:bodyPr lIns="45719" rIns="45719" anchor="ctr"/>
          <a:lstStyle/>
          <a:p>
            <a:pPr>
              <a:defRPr>
                <a:solidFill>
                  <a:srgbClr val="000000"/>
                </a:solidFill>
              </a:defRPr>
            </a:pPr>
            <a:endParaRPr dirty="0"/>
          </a:p>
        </p:txBody>
      </p:sp>
      <p:sp>
        <p:nvSpPr>
          <p:cNvPr id="91" name="Google Shape;92;g1d4ee88f278_0_360"/>
          <p:cNvSpPr txBox="1">
            <a:spLocks noGrp="1"/>
          </p:cNvSpPr>
          <p:nvPr>
            <p:ph type="title" idx="4294967295"/>
          </p:nvPr>
        </p:nvSpPr>
        <p:spPr>
          <a:xfrm>
            <a:off x="776845" y="420365"/>
            <a:ext cx="8808589" cy="687162"/>
          </a:xfrm>
          <a:prstGeom prst="rect">
            <a:avLst/>
          </a:prstGeom>
        </p:spPr>
        <p:txBody>
          <a:bodyPr lIns="0" tIns="0" rIns="0" bIns="0" anchor="ctr">
            <a:noAutofit/>
          </a:bodyPr>
          <a:lstStyle>
            <a:lvl1pPr>
              <a:lnSpc>
                <a:spcPct val="90000"/>
              </a:lnSpc>
              <a:defRPr sz="2600" b="1">
                <a:solidFill>
                  <a:srgbClr val="005473"/>
                </a:solidFill>
                <a:latin typeface="Sora-Regular_SemiBold"/>
                <a:ea typeface="Sora-Regular_SemiBold"/>
                <a:cs typeface="Sora-Regular_SemiBold"/>
                <a:sym typeface="Sora-Regular_SemiBold"/>
              </a:defRPr>
            </a:lvl1pPr>
          </a:lstStyle>
          <a:p>
            <a:r>
              <a:rPr lang="en-US" dirty="0">
                <a:latin typeface="+mj-lt"/>
              </a:rPr>
              <a:t>A Quick Start Guide to Speed Your Investigation </a:t>
            </a:r>
            <a:br>
              <a:rPr lang="en-US" dirty="0">
                <a:latin typeface="+mj-lt"/>
              </a:rPr>
            </a:br>
            <a:r>
              <a:rPr lang="en-US" dirty="0">
                <a:latin typeface="+mj-lt"/>
              </a:rPr>
              <a:t>of Third-Party Support</a:t>
            </a:r>
          </a:p>
        </p:txBody>
      </p:sp>
      <p:sp>
        <p:nvSpPr>
          <p:cNvPr id="3" name="Google Shape;93;g1d4ee88f278_0_360">
            <a:extLst>
              <a:ext uri="{FF2B5EF4-FFF2-40B4-BE49-F238E27FC236}">
                <a16:creationId xmlns:a16="http://schemas.microsoft.com/office/drawing/2014/main" id="{8D803F50-EAB8-3E7A-D274-E3288037DBFB}"/>
              </a:ext>
            </a:extLst>
          </p:cNvPr>
          <p:cNvSpPr txBox="1"/>
          <p:nvPr/>
        </p:nvSpPr>
        <p:spPr>
          <a:xfrm>
            <a:off x="873830" y="2059241"/>
            <a:ext cx="4286249" cy="3447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If the considerable cost advantages of third-party support have piqued your interest, you aren't alone. Organizations like yours have made hefty investments in Oracle and SAP products and need to derive as much value as possible from these applications through this challenging period.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You are likely aware that decision points occur at various times of the year for Oracle and SAP customers. The end of Oracle and SAP's fiscal year coincides with the end of many Oracle and SAP contracts. An approaching support renewal deadline means you may only have so much time to explore cost-saving alternatives like third-party software support. If you miss the window, you miss the chance to cut support costs by ~60% for yet another year. </a:t>
            </a:r>
          </a:p>
        </p:txBody>
      </p:sp>
      <p:sp>
        <p:nvSpPr>
          <p:cNvPr id="6" name="TextBox 5">
            <a:extLst>
              <a:ext uri="{FF2B5EF4-FFF2-40B4-BE49-F238E27FC236}">
                <a16:creationId xmlns:a16="http://schemas.microsoft.com/office/drawing/2014/main" id="{C1F9463C-55B7-0F28-E070-E6E072BDA758}"/>
              </a:ext>
            </a:extLst>
          </p:cNvPr>
          <p:cNvSpPr txBox="1"/>
          <p:nvPr/>
        </p:nvSpPr>
        <p:spPr>
          <a:xfrm>
            <a:off x="5978770" y="2062590"/>
            <a:ext cx="5183216"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PH" dirty="0">
                <a:effectLst/>
                <a:cs typeface="Sora Light" pitchFamily="2" charset="0"/>
              </a:rPr>
              <a:t>That's why we've created this "</a:t>
            </a:r>
            <a:r>
              <a:rPr lang="en-PH" b="1" i="1" dirty="0">
                <a:effectLst/>
                <a:cs typeface="Sora Light" pitchFamily="2" charset="0"/>
              </a:rPr>
              <a:t>Quick Start</a:t>
            </a:r>
            <a:r>
              <a:rPr lang="en-PH" dirty="0">
                <a:effectLst/>
                <a:cs typeface="Sora Light" pitchFamily="2" charset="0"/>
              </a:rPr>
              <a:t>" Guide: to help you sort fact from fiction, locate resources to help you build and sell your business case, and establish a timeline for your transition to third-party support. The guide follows these steps: </a:t>
            </a:r>
          </a:p>
        </p:txBody>
      </p:sp>
      <p:grpSp>
        <p:nvGrpSpPr>
          <p:cNvPr id="28" name="Group 27">
            <a:extLst>
              <a:ext uri="{FF2B5EF4-FFF2-40B4-BE49-F238E27FC236}">
                <a16:creationId xmlns:a16="http://schemas.microsoft.com/office/drawing/2014/main" id="{68492054-95CB-87D5-36E1-6CD1A7263547}"/>
              </a:ext>
            </a:extLst>
          </p:cNvPr>
          <p:cNvGrpSpPr/>
          <p:nvPr/>
        </p:nvGrpSpPr>
        <p:grpSpPr>
          <a:xfrm>
            <a:off x="6083553" y="3217827"/>
            <a:ext cx="4997004" cy="1775658"/>
            <a:chOff x="5992571" y="3253363"/>
            <a:chExt cx="4997004" cy="1775658"/>
          </a:xfrm>
        </p:grpSpPr>
        <p:sp>
          <p:nvSpPr>
            <p:cNvPr id="8" name="Google Shape;484;g1e631767aee_2_266">
              <a:extLst>
                <a:ext uri="{FF2B5EF4-FFF2-40B4-BE49-F238E27FC236}">
                  <a16:creationId xmlns:a16="http://schemas.microsoft.com/office/drawing/2014/main" id="{58914CA0-2AC9-B1F5-9E10-554016D53E5C}"/>
                </a:ext>
              </a:extLst>
            </p:cNvPr>
            <p:cNvSpPr/>
            <p:nvPr/>
          </p:nvSpPr>
          <p:spPr>
            <a:xfrm>
              <a:off x="6980172" y="3253363"/>
              <a:ext cx="1212228" cy="1775658"/>
            </a:xfrm>
            <a:custGeom>
              <a:avLst/>
              <a:gdLst/>
              <a:ahLst/>
              <a:cxnLst/>
              <a:rect l="l" t="t" r="r" b="b"/>
              <a:pathLst>
                <a:path w="2050414" h="2149475" extrusionOk="0">
                  <a:moveTo>
                    <a:pt x="1730984" y="0"/>
                  </a:moveTo>
                  <a:lnTo>
                    <a:pt x="0" y="0"/>
                  </a:lnTo>
                  <a:lnTo>
                    <a:pt x="0" y="761619"/>
                  </a:lnTo>
                  <a:lnTo>
                    <a:pt x="319112" y="1074674"/>
                  </a:lnTo>
                  <a:lnTo>
                    <a:pt x="0" y="1387729"/>
                  </a:lnTo>
                  <a:lnTo>
                    <a:pt x="0" y="2149348"/>
                  </a:lnTo>
                  <a:lnTo>
                    <a:pt x="1730984" y="2149348"/>
                  </a:lnTo>
                  <a:lnTo>
                    <a:pt x="1730984" y="1368298"/>
                  </a:lnTo>
                  <a:lnTo>
                    <a:pt x="2050211" y="1074674"/>
                  </a:lnTo>
                  <a:lnTo>
                    <a:pt x="1730984" y="781050"/>
                  </a:lnTo>
                  <a:lnTo>
                    <a:pt x="1730984" y="0"/>
                  </a:lnTo>
                  <a:close/>
                </a:path>
              </a:pathLst>
            </a:custGeom>
            <a:solidFill>
              <a:srgbClr val="00547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5473"/>
                </a:solidFill>
                <a:latin typeface="Sora"/>
                <a:ea typeface="Sora"/>
                <a:cs typeface="Sora"/>
                <a:sym typeface="Sora"/>
              </a:endParaRPr>
            </a:p>
          </p:txBody>
        </p:sp>
        <p:sp>
          <p:nvSpPr>
            <p:cNvPr id="9" name="Google Shape;486;g1e631767aee_2_266">
              <a:extLst>
                <a:ext uri="{FF2B5EF4-FFF2-40B4-BE49-F238E27FC236}">
                  <a16:creationId xmlns:a16="http://schemas.microsoft.com/office/drawing/2014/main" id="{92E83DD3-1396-6461-F69B-C4A4744229D4}"/>
                </a:ext>
              </a:extLst>
            </p:cNvPr>
            <p:cNvSpPr/>
            <p:nvPr/>
          </p:nvSpPr>
          <p:spPr>
            <a:xfrm>
              <a:off x="5992571" y="3253363"/>
              <a:ext cx="1181461" cy="1775658"/>
            </a:xfrm>
            <a:custGeom>
              <a:avLst/>
              <a:gdLst/>
              <a:ahLst/>
              <a:cxnLst/>
              <a:rect l="l" t="t" r="r" b="b"/>
              <a:pathLst>
                <a:path w="2131695" h="2149475" extrusionOk="0">
                  <a:moveTo>
                    <a:pt x="1829912" y="0"/>
                  </a:moveTo>
                  <a:lnTo>
                    <a:pt x="0" y="0"/>
                  </a:lnTo>
                  <a:lnTo>
                    <a:pt x="0" y="2149348"/>
                  </a:lnTo>
                  <a:lnTo>
                    <a:pt x="1829912" y="2149348"/>
                  </a:lnTo>
                  <a:lnTo>
                    <a:pt x="1829912" y="1370203"/>
                  </a:lnTo>
                  <a:lnTo>
                    <a:pt x="2131601" y="1074674"/>
                  </a:lnTo>
                  <a:lnTo>
                    <a:pt x="1829912" y="779145"/>
                  </a:lnTo>
                  <a:lnTo>
                    <a:pt x="1829912" y="0"/>
                  </a:lnTo>
                  <a:close/>
                </a:path>
              </a:pathLst>
            </a:custGeom>
            <a:solidFill>
              <a:srgbClr val="04455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dirty="0">
                <a:solidFill>
                  <a:schemeClr val="dk1"/>
                </a:solidFill>
                <a:latin typeface="Sora"/>
                <a:ea typeface="Sora"/>
                <a:cs typeface="Sora"/>
                <a:sym typeface="Sora"/>
              </a:endParaRPr>
            </a:p>
          </p:txBody>
        </p:sp>
        <p:sp>
          <p:nvSpPr>
            <p:cNvPr id="10" name="Google Shape;484;g1e631767aee_2_266">
              <a:extLst>
                <a:ext uri="{FF2B5EF4-FFF2-40B4-BE49-F238E27FC236}">
                  <a16:creationId xmlns:a16="http://schemas.microsoft.com/office/drawing/2014/main" id="{46F38909-284E-0ECC-82AE-FB3310A66B4E}"/>
                </a:ext>
              </a:extLst>
            </p:cNvPr>
            <p:cNvSpPr/>
            <p:nvPr/>
          </p:nvSpPr>
          <p:spPr>
            <a:xfrm>
              <a:off x="7981353" y="3253363"/>
              <a:ext cx="1212228" cy="1775658"/>
            </a:xfrm>
            <a:custGeom>
              <a:avLst/>
              <a:gdLst/>
              <a:ahLst/>
              <a:cxnLst/>
              <a:rect l="l" t="t" r="r" b="b"/>
              <a:pathLst>
                <a:path w="2050414" h="2149475" extrusionOk="0">
                  <a:moveTo>
                    <a:pt x="1730984" y="0"/>
                  </a:moveTo>
                  <a:lnTo>
                    <a:pt x="0" y="0"/>
                  </a:lnTo>
                  <a:lnTo>
                    <a:pt x="0" y="761619"/>
                  </a:lnTo>
                  <a:lnTo>
                    <a:pt x="319112" y="1074674"/>
                  </a:lnTo>
                  <a:lnTo>
                    <a:pt x="0" y="1387729"/>
                  </a:lnTo>
                  <a:lnTo>
                    <a:pt x="0" y="2149348"/>
                  </a:lnTo>
                  <a:lnTo>
                    <a:pt x="1730984" y="2149348"/>
                  </a:lnTo>
                  <a:lnTo>
                    <a:pt x="1730984" y="1368298"/>
                  </a:lnTo>
                  <a:lnTo>
                    <a:pt x="2050211" y="1074674"/>
                  </a:lnTo>
                  <a:lnTo>
                    <a:pt x="1730984" y="781050"/>
                  </a:lnTo>
                  <a:lnTo>
                    <a:pt x="1730984" y="0"/>
                  </a:lnTo>
                  <a:close/>
                </a:path>
              </a:pathLst>
            </a:custGeom>
            <a:solidFill>
              <a:srgbClr val="00747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5473"/>
                </a:solidFill>
                <a:latin typeface="Sora"/>
                <a:ea typeface="Sora"/>
                <a:cs typeface="Sora"/>
                <a:sym typeface="Sora"/>
              </a:endParaRPr>
            </a:p>
          </p:txBody>
        </p:sp>
        <p:sp>
          <p:nvSpPr>
            <p:cNvPr id="12" name="Google Shape;484;g1e631767aee_2_266">
              <a:extLst>
                <a:ext uri="{FF2B5EF4-FFF2-40B4-BE49-F238E27FC236}">
                  <a16:creationId xmlns:a16="http://schemas.microsoft.com/office/drawing/2014/main" id="{22677D15-C4F8-023C-C360-7B65D044339F}"/>
                </a:ext>
              </a:extLst>
            </p:cNvPr>
            <p:cNvSpPr/>
            <p:nvPr/>
          </p:nvSpPr>
          <p:spPr>
            <a:xfrm>
              <a:off x="8990929" y="3253363"/>
              <a:ext cx="1212228" cy="1775658"/>
            </a:xfrm>
            <a:custGeom>
              <a:avLst/>
              <a:gdLst/>
              <a:ahLst/>
              <a:cxnLst/>
              <a:rect l="l" t="t" r="r" b="b"/>
              <a:pathLst>
                <a:path w="2050414" h="2149475" extrusionOk="0">
                  <a:moveTo>
                    <a:pt x="1730984" y="0"/>
                  </a:moveTo>
                  <a:lnTo>
                    <a:pt x="0" y="0"/>
                  </a:lnTo>
                  <a:lnTo>
                    <a:pt x="0" y="761619"/>
                  </a:lnTo>
                  <a:lnTo>
                    <a:pt x="319112" y="1074674"/>
                  </a:lnTo>
                  <a:lnTo>
                    <a:pt x="0" y="1387729"/>
                  </a:lnTo>
                  <a:lnTo>
                    <a:pt x="0" y="2149348"/>
                  </a:lnTo>
                  <a:lnTo>
                    <a:pt x="1730984" y="2149348"/>
                  </a:lnTo>
                  <a:lnTo>
                    <a:pt x="1730984" y="1368298"/>
                  </a:lnTo>
                  <a:lnTo>
                    <a:pt x="2050211" y="1074674"/>
                  </a:lnTo>
                  <a:lnTo>
                    <a:pt x="1730984" y="781050"/>
                  </a:lnTo>
                  <a:lnTo>
                    <a:pt x="1730984" y="0"/>
                  </a:lnTo>
                  <a:close/>
                </a:path>
              </a:pathLst>
            </a:custGeom>
            <a:solidFill>
              <a:srgbClr val="04A4D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dirty="0">
                <a:solidFill>
                  <a:srgbClr val="005473"/>
                </a:solidFill>
                <a:latin typeface="Sora"/>
                <a:ea typeface="Sora"/>
                <a:cs typeface="Sora"/>
                <a:sym typeface="Sora"/>
              </a:endParaRPr>
            </a:p>
          </p:txBody>
        </p:sp>
        <p:sp>
          <p:nvSpPr>
            <p:cNvPr id="14" name="Google Shape;475;g1e631767aee_2_266">
              <a:extLst>
                <a:ext uri="{FF2B5EF4-FFF2-40B4-BE49-F238E27FC236}">
                  <a16:creationId xmlns:a16="http://schemas.microsoft.com/office/drawing/2014/main" id="{38666177-A188-56AF-3C15-6ED8A4F262A6}"/>
                </a:ext>
              </a:extLst>
            </p:cNvPr>
            <p:cNvSpPr/>
            <p:nvPr/>
          </p:nvSpPr>
          <p:spPr>
            <a:xfrm>
              <a:off x="10007916" y="3256735"/>
              <a:ext cx="981659" cy="1768913"/>
            </a:xfrm>
            <a:custGeom>
              <a:avLst/>
              <a:gdLst/>
              <a:ahLst/>
              <a:cxnLst/>
              <a:rect l="l" t="t" r="r" b="b"/>
              <a:pathLst>
                <a:path w="1833245" h="2149475" extrusionOk="0">
                  <a:moveTo>
                    <a:pt x="1832641" y="0"/>
                  </a:moveTo>
                  <a:lnTo>
                    <a:pt x="0" y="0"/>
                  </a:lnTo>
                  <a:lnTo>
                    <a:pt x="0" y="789432"/>
                  </a:lnTo>
                  <a:lnTo>
                    <a:pt x="290741" y="1074674"/>
                  </a:lnTo>
                  <a:lnTo>
                    <a:pt x="0" y="1359916"/>
                  </a:lnTo>
                  <a:lnTo>
                    <a:pt x="0" y="2149348"/>
                  </a:lnTo>
                  <a:lnTo>
                    <a:pt x="1832641" y="2149348"/>
                  </a:lnTo>
                  <a:lnTo>
                    <a:pt x="1832641" y="0"/>
                  </a:lnTo>
                  <a:close/>
                </a:path>
              </a:pathLst>
            </a:custGeom>
            <a:solidFill>
              <a:srgbClr val="9DCB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dirty="0">
                <a:solidFill>
                  <a:srgbClr val="8DCF25"/>
                </a:solidFill>
                <a:latin typeface="Sora"/>
                <a:ea typeface="Sora"/>
                <a:cs typeface="Sora"/>
                <a:sym typeface="Sora"/>
              </a:endParaRPr>
            </a:p>
          </p:txBody>
        </p:sp>
        <p:sp>
          <p:nvSpPr>
            <p:cNvPr id="18" name="Google Shape;93;g1d4ee88f278_0_360">
              <a:extLst>
                <a:ext uri="{FF2B5EF4-FFF2-40B4-BE49-F238E27FC236}">
                  <a16:creationId xmlns:a16="http://schemas.microsoft.com/office/drawing/2014/main" id="{0C170C8A-F4D2-84A6-3DE8-9C3C334C2057}"/>
                </a:ext>
              </a:extLst>
            </p:cNvPr>
            <p:cNvSpPr txBox="1"/>
            <p:nvPr/>
          </p:nvSpPr>
          <p:spPr>
            <a:xfrm>
              <a:off x="6145818" y="4385549"/>
              <a:ext cx="69005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000" dirty="0">
                  <a:solidFill>
                    <a:schemeClr val="bg1"/>
                  </a:solidFill>
                  <a:effectLst/>
                  <a:latin typeface="Arial" panose="020B0604020202020204" pitchFamily="34" charset="0"/>
                  <a:cs typeface="Arial" panose="020B0604020202020204" pitchFamily="34" charset="0"/>
                </a:rPr>
                <a:t>Get Up to Speed on the Basics </a:t>
              </a:r>
            </a:p>
          </p:txBody>
        </p:sp>
        <p:sp>
          <p:nvSpPr>
            <p:cNvPr id="19" name="Google Shape;93;g1d4ee88f278_0_360">
              <a:extLst>
                <a:ext uri="{FF2B5EF4-FFF2-40B4-BE49-F238E27FC236}">
                  <a16:creationId xmlns:a16="http://schemas.microsoft.com/office/drawing/2014/main" id="{C47E99F5-48CE-41B7-4980-0A3D21BAF0D7}"/>
                </a:ext>
              </a:extLst>
            </p:cNvPr>
            <p:cNvSpPr txBox="1"/>
            <p:nvPr/>
          </p:nvSpPr>
          <p:spPr>
            <a:xfrm>
              <a:off x="7182824" y="4385549"/>
              <a:ext cx="69005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000" dirty="0">
                  <a:solidFill>
                    <a:schemeClr val="bg1"/>
                  </a:solidFill>
                  <a:effectLst/>
                  <a:latin typeface="Arial" panose="020B0604020202020204" pitchFamily="34" charset="0"/>
                  <a:cs typeface="Arial" panose="020B0604020202020204" pitchFamily="34" charset="0"/>
                </a:rPr>
                <a:t>Confirm Your Timeline</a:t>
              </a:r>
            </a:p>
          </p:txBody>
        </p:sp>
        <p:sp>
          <p:nvSpPr>
            <p:cNvPr id="20" name="Google Shape;93;g1d4ee88f278_0_360">
              <a:extLst>
                <a:ext uri="{FF2B5EF4-FFF2-40B4-BE49-F238E27FC236}">
                  <a16:creationId xmlns:a16="http://schemas.microsoft.com/office/drawing/2014/main" id="{B3D9330D-0C98-79BB-982F-6075B16541DC}"/>
                </a:ext>
              </a:extLst>
            </p:cNvPr>
            <p:cNvSpPr txBox="1"/>
            <p:nvPr/>
          </p:nvSpPr>
          <p:spPr>
            <a:xfrm>
              <a:off x="8176594" y="4385549"/>
              <a:ext cx="69005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000" dirty="0">
                  <a:solidFill>
                    <a:schemeClr val="bg1"/>
                  </a:solidFill>
                  <a:effectLst/>
                  <a:latin typeface="Arial" panose="020B0604020202020204" pitchFamily="34" charset="0"/>
                  <a:cs typeface="Arial" panose="020B0604020202020204" pitchFamily="34" charset="0"/>
                </a:rPr>
                <a:t>Build Your</a:t>
              </a:r>
            </a:p>
            <a:p>
              <a:pPr>
                <a:lnSpc>
                  <a:spcPct val="100000"/>
                </a:lnSpc>
              </a:pPr>
              <a:r>
                <a:rPr lang="en-PH" sz="1000" dirty="0">
                  <a:solidFill>
                    <a:schemeClr val="bg1"/>
                  </a:solidFill>
                  <a:latin typeface="Arial" panose="020B0604020202020204" pitchFamily="34" charset="0"/>
                  <a:cs typeface="Arial" panose="020B0604020202020204" pitchFamily="34" charset="0"/>
                </a:rPr>
                <a:t>Business</a:t>
              </a:r>
            </a:p>
            <a:p>
              <a:pPr>
                <a:lnSpc>
                  <a:spcPct val="100000"/>
                </a:lnSpc>
              </a:pPr>
              <a:r>
                <a:rPr lang="en-PH" sz="1000" dirty="0">
                  <a:solidFill>
                    <a:schemeClr val="bg1"/>
                  </a:solidFill>
                  <a:effectLst/>
                  <a:latin typeface="Arial" panose="020B0604020202020204" pitchFamily="34" charset="0"/>
                  <a:cs typeface="Arial" panose="020B0604020202020204" pitchFamily="34" charset="0"/>
                </a:rPr>
                <a:t>Case</a:t>
              </a:r>
            </a:p>
          </p:txBody>
        </p:sp>
        <p:sp>
          <p:nvSpPr>
            <p:cNvPr id="21" name="Google Shape;93;g1d4ee88f278_0_360">
              <a:extLst>
                <a:ext uri="{FF2B5EF4-FFF2-40B4-BE49-F238E27FC236}">
                  <a16:creationId xmlns:a16="http://schemas.microsoft.com/office/drawing/2014/main" id="{F46DB297-B42F-FF99-C52D-070C57D301B7}"/>
                </a:ext>
              </a:extLst>
            </p:cNvPr>
            <p:cNvSpPr txBox="1"/>
            <p:nvPr/>
          </p:nvSpPr>
          <p:spPr>
            <a:xfrm>
              <a:off x="9257497" y="4239355"/>
              <a:ext cx="584846"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000" dirty="0">
                  <a:solidFill>
                    <a:schemeClr val="bg1"/>
                  </a:solidFill>
                  <a:effectLst/>
                  <a:latin typeface="Arial" panose="020B0604020202020204" pitchFamily="34" charset="0"/>
                  <a:cs typeface="Arial" panose="020B0604020202020204" pitchFamily="34" charset="0"/>
                </a:rPr>
                <a:t>Provide Data for Scope &amp; Pricing</a:t>
              </a:r>
            </a:p>
          </p:txBody>
        </p:sp>
        <p:sp>
          <p:nvSpPr>
            <p:cNvPr id="22" name="Google Shape;93;g1d4ee88f278_0_360">
              <a:extLst>
                <a:ext uri="{FF2B5EF4-FFF2-40B4-BE49-F238E27FC236}">
                  <a16:creationId xmlns:a16="http://schemas.microsoft.com/office/drawing/2014/main" id="{AB9A7B31-6A77-2AB0-EB77-40238FEF937D}"/>
                </a:ext>
              </a:extLst>
            </p:cNvPr>
            <p:cNvSpPr txBox="1"/>
            <p:nvPr/>
          </p:nvSpPr>
          <p:spPr>
            <a:xfrm>
              <a:off x="10135124" y="4431716"/>
              <a:ext cx="776226"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900" dirty="0">
                  <a:solidFill>
                    <a:schemeClr val="bg1"/>
                  </a:solidFill>
                  <a:latin typeface="Arial" panose="020B0604020202020204" pitchFamily="34" charset="0"/>
                  <a:cs typeface="Arial" panose="020B0604020202020204" pitchFamily="34" charset="0"/>
                </a:rPr>
                <a:t>Engage the Right Stakeholders</a:t>
              </a:r>
              <a:endParaRPr lang="en-PH" sz="900" dirty="0">
                <a:solidFill>
                  <a:schemeClr val="bg1"/>
                </a:solidFill>
                <a:effectLst/>
                <a:latin typeface="Arial" panose="020B0604020202020204" pitchFamily="34" charset="0"/>
                <a:cs typeface="Arial" panose="020B0604020202020204" pitchFamily="34" charset="0"/>
              </a:endParaRPr>
            </a:p>
          </p:txBody>
        </p:sp>
        <p:sp>
          <p:nvSpPr>
            <p:cNvPr id="23" name="Google Shape;93;g1d4ee88f278_0_360">
              <a:extLst>
                <a:ext uri="{FF2B5EF4-FFF2-40B4-BE49-F238E27FC236}">
                  <a16:creationId xmlns:a16="http://schemas.microsoft.com/office/drawing/2014/main" id="{801BAE70-6085-D3C6-828A-9133C53A5EEB}"/>
                </a:ext>
              </a:extLst>
            </p:cNvPr>
            <p:cNvSpPr txBox="1"/>
            <p:nvPr/>
          </p:nvSpPr>
          <p:spPr>
            <a:xfrm>
              <a:off x="6141512" y="3364452"/>
              <a:ext cx="51177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3600" b="1" dirty="0">
                  <a:solidFill>
                    <a:schemeClr val="bg1"/>
                  </a:solidFill>
                  <a:effectLst/>
                  <a:latin typeface="Arial" panose="020B0604020202020204" pitchFamily="34" charset="0"/>
                  <a:cs typeface="Arial" panose="020B0604020202020204" pitchFamily="34" charset="0"/>
                </a:rPr>
                <a:t>1</a:t>
              </a:r>
            </a:p>
          </p:txBody>
        </p:sp>
        <p:sp>
          <p:nvSpPr>
            <p:cNvPr id="24" name="Google Shape;93;g1d4ee88f278_0_360">
              <a:extLst>
                <a:ext uri="{FF2B5EF4-FFF2-40B4-BE49-F238E27FC236}">
                  <a16:creationId xmlns:a16="http://schemas.microsoft.com/office/drawing/2014/main" id="{1D924799-2834-485D-B7D3-304062572B93}"/>
                </a:ext>
              </a:extLst>
            </p:cNvPr>
            <p:cNvSpPr txBox="1"/>
            <p:nvPr/>
          </p:nvSpPr>
          <p:spPr>
            <a:xfrm>
              <a:off x="7158014" y="3364452"/>
              <a:ext cx="51177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3600" b="1" dirty="0">
                  <a:solidFill>
                    <a:schemeClr val="bg1"/>
                  </a:solidFill>
                  <a:latin typeface="Arial" panose="020B0604020202020204" pitchFamily="34" charset="0"/>
                  <a:cs typeface="Arial" panose="020B0604020202020204" pitchFamily="34" charset="0"/>
                </a:rPr>
                <a:t>2</a:t>
              </a:r>
              <a:endParaRPr lang="en-PH" sz="3600" b="1" dirty="0">
                <a:solidFill>
                  <a:schemeClr val="bg1"/>
                </a:solidFill>
                <a:effectLst/>
                <a:latin typeface="Arial" panose="020B0604020202020204" pitchFamily="34" charset="0"/>
                <a:cs typeface="Arial" panose="020B0604020202020204" pitchFamily="34" charset="0"/>
              </a:endParaRPr>
            </a:p>
          </p:txBody>
        </p:sp>
        <p:sp>
          <p:nvSpPr>
            <p:cNvPr id="25" name="Google Shape;93;g1d4ee88f278_0_360">
              <a:extLst>
                <a:ext uri="{FF2B5EF4-FFF2-40B4-BE49-F238E27FC236}">
                  <a16:creationId xmlns:a16="http://schemas.microsoft.com/office/drawing/2014/main" id="{5DAA9C84-32D8-115F-F0E9-E75A04427102}"/>
                </a:ext>
              </a:extLst>
            </p:cNvPr>
            <p:cNvSpPr txBox="1"/>
            <p:nvPr/>
          </p:nvSpPr>
          <p:spPr>
            <a:xfrm>
              <a:off x="8124851" y="3370790"/>
              <a:ext cx="51177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3600" b="1" dirty="0">
                  <a:solidFill>
                    <a:schemeClr val="bg1"/>
                  </a:solidFill>
                  <a:effectLst/>
                  <a:latin typeface="Arial" panose="020B0604020202020204" pitchFamily="34" charset="0"/>
                  <a:cs typeface="Arial" panose="020B0604020202020204" pitchFamily="34" charset="0"/>
                </a:rPr>
                <a:t>3</a:t>
              </a:r>
            </a:p>
          </p:txBody>
        </p:sp>
        <p:sp>
          <p:nvSpPr>
            <p:cNvPr id="26" name="Google Shape;93;g1d4ee88f278_0_360">
              <a:extLst>
                <a:ext uri="{FF2B5EF4-FFF2-40B4-BE49-F238E27FC236}">
                  <a16:creationId xmlns:a16="http://schemas.microsoft.com/office/drawing/2014/main" id="{BB47887F-1D69-8678-3336-BB90B5A227A6}"/>
                </a:ext>
              </a:extLst>
            </p:cNvPr>
            <p:cNvSpPr txBox="1"/>
            <p:nvPr/>
          </p:nvSpPr>
          <p:spPr>
            <a:xfrm>
              <a:off x="9140225" y="3364452"/>
              <a:ext cx="51177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3600" b="1" dirty="0">
                  <a:solidFill>
                    <a:schemeClr val="bg1"/>
                  </a:solidFill>
                  <a:latin typeface="Arial" panose="020B0604020202020204" pitchFamily="34" charset="0"/>
                  <a:cs typeface="Arial" panose="020B0604020202020204" pitchFamily="34" charset="0"/>
                </a:rPr>
                <a:t>4</a:t>
              </a:r>
              <a:endParaRPr lang="en-PH" sz="3600" b="1" dirty="0">
                <a:solidFill>
                  <a:schemeClr val="bg1"/>
                </a:solidFill>
                <a:effectLst/>
                <a:latin typeface="Arial" panose="020B0604020202020204" pitchFamily="34" charset="0"/>
                <a:cs typeface="Arial" panose="020B0604020202020204" pitchFamily="34" charset="0"/>
              </a:endParaRPr>
            </a:p>
          </p:txBody>
        </p:sp>
        <p:sp>
          <p:nvSpPr>
            <p:cNvPr id="27" name="Google Shape;93;g1d4ee88f278_0_360">
              <a:extLst>
                <a:ext uri="{FF2B5EF4-FFF2-40B4-BE49-F238E27FC236}">
                  <a16:creationId xmlns:a16="http://schemas.microsoft.com/office/drawing/2014/main" id="{0835A580-6387-11C6-2BC9-CF5923CAD81A}"/>
                </a:ext>
              </a:extLst>
            </p:cNvPr>
            <p:cNvSpPr txBox="1"/>
            <p:nvPr/>
          </p:nvSpPr>
          <p:spPr>
            <a:xfrm>
              <a:off x="10151431" y="3364452"/>
              <a:ext cx="51177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3600" b="1" dirty="0">
                  <a:solidFill>
                    <a:schemeClr val="bg1"/>
                  </a:solidFill>
                  <a:effectLst/>
                  <a:latin typeface="Arial" panose="020B0604020202020204" pitchFamily="34" charset="0"/>
                  <a:cs typeface="Arial" panose="020B0604020202020204" pitchFamily="34" charset="0"/>
                </a:rPr>
                <a:t>5</a:t>
              </a:r>
            </a:p>
          </p:txBody>
        </p:sp>
      </p:grpSp>
      <p:sp>
        <p:nvSpPr>
          <p:cNvPr id="29" name="TextBox 28">
            <a:extLst>
              <a:ext uri="{FF2B5EF4-FFF2-40B4-BE49-F238E27FC236}">
                <a16:creationId xmlns:a16="http://schemas.microsoft.com/office/drawing/2014/main" id="{48E735CF-794A-F6BA-B499-4D2AC465C65D}"/>
              </a:ext>
            </a:extLst>
          </p:cNvPr>
          <p:cNvSpPr txBox="1"/>
          <p:nvPr/>
        </p:nvSpPr>
        <p:spPr>
          <a:xfrm>
            <a:off x="5988804" y="5201638"/>
            <a:ext cx="466153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PH" b="1" dirty="0">
                <a:cs typeface="Sora SemiBold" pitchFamily="2" charset="0"/>
              </a:rPr>
              <a:t>Let’s get started.</a:t>
            </a:r>
            <a:endParaRPr lang="en-PH" b="1" dirty="0">
              <a:effectLst/>
              <a:cs typeface="Sora SemiBold" pitchFamily="2" charset="0"/>
            </a:endParaRPr>
          </a:p>
        </p:txBody>
      </p:sp>
    </p:spTree>
    <p:extLst>
      <p:ext uri="{BB962C8B-B14F-4D97-AF65-F5344CB8AC3E}">
        <p14:creationId xmlns:p14="http://schemas.microsoft.com/office/powerpoint/2010/main" val="35558212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ebb3c45a34_0_1152"/>
          <p:cNvSpPr/>
          <p:nvPr/>
        </p:nvSpPr>
        <p:spPr>
          <a:xfrm flipH="1">
            <a:off x="0" y="0"/>
            <a:ext cx="4816500" cy="6858000"/>
          </a:xfrm>
          <a:prstGeom prst="rect">
            <a:avLst/>
          </a:prstGeom>
          <a:solidFill>
            <a:srgbClr val="044553">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ebb3c45a34_0_1152"/>
          <p:cNvSpPr txBox="1"/>
          <p:nvPr/>
        </p:nvSpPr>
        <p:spPr>
          <a:xfrm>
            <a:off x="698250" y="2477961"/>
            <a:ext cx="2698093" cy="2137582"/>
          </a:xfrm>
          <a:prstGeom prst="rect">
            <a:avLst/>
          </a:prstGeom>
          <a:noFill/>
          <a:ln>
            <a:noFill/>
          </a:ln>
        </p:spPr>
        <p:txBody>
          <a:bodyPr spcFirstLastPara="1" wrap="square" lIns="0" tIns="0" rIns="0" bIns="0" anchor="t" anchorCtr="0">
            <a:noAutofit/>
          </a:bodyPr>
          <a:lstStyle/>
          <a:p>
            <a:r>
              <a:rPr lang="en-PH" sz="3600" b="1" dirty="0">
                <a:solidFill>
                  <a:schemeClr val="bg1"/>
                </a:solidFill>
                <a:effectLst/>
                <a:cs typeface="Sora SemiBold" pitchFamily="2" charset="0"/>
              </a:rPr>
              <a:t>Step 1:</a:t>
            </a:r>
          </a:p>
          <a:p>
            <a:r>
              <a:rPr lang="en-PH" sz="3600" dirty="0">
                <a:solidFill>
                  <a:schemeClr val="bg1"/>
                </a:solidFill>
                <a:effectLst/>
                <a:cs typeface="Sora" pitchFamily="2" charset="0"/>
              </a:rPr>
              <a:t>Get Up to Speed on the Basics </a:t>
            </a:r>
          </a:p>
        </p:txBody>
      </p:sp>
      <p:sp>
        <p:nvSpPr>
          <p:cNvPr id="688" name="Google Shape;688;g1ebb3c45a34_0_1152"/>
          <p:cNvSpPr txBox="1"/>
          <p:nvPr/>
        </p:nvSpPr>
        <p:spPr>
          <a:xfrm>
            <a:off x="5560150" y="781098"/>
            <a:ext cx="4016987" cy="286358"/>
          </a:xfrm>
          <a:prstGeom prst="rect">
            <a:avLst/>
          </a:prstGeom>
          <a:noFill/>
          <a:ln>
            <a:noFill/>
          </a:ln>
        </p:spPr>
        <p:txBody>
          <a:bodyPr spcFirstLastPara="1" wrap="square" lIns="91425" tIns="91425" rIns="91425" bIns="91425" anchor="ctr" anchorCtr="0">
            <a:noAutofit/>
          </a:bodyPr>
          <a:lstStyle/>
          <a:p>
            <a:r>
              <a:rPr lang="en-PH" sz="2000" dirty="0">
                <a:effectLst/>
                <a:cs typeface="Sora" pitchFamily="2" charset="0"/>
              </a:rPr>
              <a:t>What is </a:t>
            </a:r>
            <a:r>
              <a:rPr lang="en-PH" sz="2000" dirty="0">
                <a:cs typeface="Sora" pitchFamily="2" charset="0"/>
              </a:rPr>
              <a:t>t</a:t>
            </a:r>
            <a:r>
              <a:rPr lang="en-PH" sz="2000" dirty="0">
                <a:effectLst/>
                <a:cs typeface="Sora" pitchFamily="2" charset="0"/>
              </a:rPr>
              <a:t>hird-party support? </a:t>
            </a:r>
          </a:p>
        </p:txBody>
      </p:sp>
      <p:pic>
        <p:nvPicPr>
          <p:cNvPr id="2" name="Google Shape;156;g1d0c994238c_0_1991" descr="Google Shape;156;g1d0c994238c_0_1991">
            <a:extLst>
              <a:ext uri="{FF2B5EF4-FFF2-40B4-BE49-F238E27FC236}">
                <a16:creationId xmlns:a16="http://schemas.microsoft.com/office/drawing/2014/main" id="{CB5D3603-E551-A8DD-292A-987DAECAE581}"/>
              </a:ext>
            </a:extLst>
          </p:cNvPr>
          <p:cNvPicPr>
            <a:picLocks noChangeAspect="1"/>
          </p:cNvPicPr>
          <p:nvPr/>
        </p:nvPicPr>
        <p:blipFill>
          <a:blip r:embed="rId3"/>
          <a:stretch>
            <a:fillRect/>
          </a:stretch>
        </p:blipFill>
        <p:spPr>
          <a:xfrm>
            <a:off x="750734" y="6431826"/>
            <a:ext cx="1117336" cy="206701"/>
          </a:xfrm>
          <a:prstGeom prst="rect">
            <a:avLst/>
          </a:prstGeom>
          <a:ln w="12700">
            <a:miter lim="400000"/>
          </a:ln>
        </p:spPr>
      </p:pic>
      <p:sp>
        <p:nvSpPr>
          <p:cNvPr id="6" name="Google Shape;674;g1eaae8abb1a_0_432">
            <a:extLst>
              <a:ext uri="{FF2B5EF4-FFF2-40B4-BE49-F238E27FC236}">
                <a16:creationId xmlns:a16="http://schemas.microsoft.com/office/drawing/2014/main" id="{B5D5DC36-ED16-CCC2-928E-9FAD5FB61CA0}"/>
              </a:ext>
            </a:extLst>
          </p:cNvPr>
          <p:cNvSpPr/>
          <p:nvPr/>
        </p:nvSpPr>
        <p:spPr>
          <a:xfrm>
            <a:off x="610419" y="861129"/>
            <a:ext cx="1287900" cy="1287900"/>
          </a:xfrm>
          <a:prstGeom prst="ellipse">
            <a:avLst/>
          </a:prstGeom>
          <a:solidFill>
            <a:srgbClr val="044553"/>
          </a:solidFill>
          <a:ln>
            <a:noFill/>
          </a:ln>
          <a:effectLst>
            <a:outerShdw blurRad="50800" dist="13667" dir="7140000" sx="101000" sy="101000" algn="ctr" rotWithShape="0">
              <a:schemeClr val="bg2">
                <a:lumMod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3;g1d4ee88f278_0_360">
            <a:extLst>
              <a:ext uri="{FF2B5EF4-FFF2-40B4-BE49-F238E27FC236}">
                <a16:creationId xmlns:a16="http://schemas.microsoft.com/office/drawing/2014/main" id="{23E89D2F-21F7-19A4-0C09-D2980B83577C}"/>
              </a:ext>
            </a:extLst>
          </p:cNvPr>
          <p:cNvSpPr txBox="1"/>
          <p:nvPr/>
        </p:nvSpPr>
        <p:spPr>
          <a:xfrm>
            <a:off x="5636350" y="1385434"/>
            <a:ext cx="5857400" cy="3693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ts val="1580"/>
              </a:lnSpc>
            </a:pPr>
            <a:r>
              <a:rPr lang="en-PH" b="1" dirty="0">
                <a:effectLst/>
                <a:latin typeface="+mj-lt"/>
                <a:cs typeface="Sora SemiBold" pitchFamily="2" charset="0"/>
              </a:rPr>
              <a:t>Third-party support is a direct replacement of software publisher support by a company that is not the original software publisher</a:t>
            </a:r>
            <a:r>
              <a:rPr lang="en-PH" dirty="0">
                <a:effectLst/>
                <a:latin typeface="+mj-lt"/>
                <a:cs typeface="Sora Light" pitchFamily="2" charset="0"/>
              </a:rPr>
              <a:t>. In addition to the cost savings, third-party Oracle and SAP support extends the life of your stable, on-premise system(s) and provides more services through a designated team. Internal IT teams learn to rely on their named engineers for solving all levels of issues and see them as a natural extension of their own staff. </a:t>
            </a:r>
          </a:p>
          <a:p>
            <a:pPr>
              <a:lnSpc>
                <a:spcPts val="1580"/>
              </a:lnSpc>
            </a:pPr>
            <a:endParaRPr lang="en-PH" dirty="0">
              <a:latin typeface="+mj-lt"/>
              <a:cs typeface="Sora Light" pitchFamily="2" charset="0"/>
            </a:endParaRPr>
          </a:p>
          <a:p>
            <a:pPr>
              <a:lnSpc>
                <a:spcPts val="1580"/>
              </a:lnSpc>
            </a:pPr>
            <a:r>
              <a:rPr lang="en-PH" dirty="0">
                <a:effectLst/>
                <a:latin typeface="+mj-lt"/>
                <a:cs typeface="Sora Light" pitchFamily="2" charset="0"/>
              </a:rPr>
              <a:t>For a complete overview of third-party software support, we recommend "</a:t>
            </a:r>
            <a:r>
              <a:rPr lang="en-PH" b="1" i="1" dirty="0">
                <a:effectLst/>
                <a:latin typeface="+mj-lt"/>
                <a:cs typeface="Sora Light" pitchFamily="2" charset="0"/>
              </a:rPr>
              <a:t>The A-to-Z Guide to Third-Party Support." </a:t>
            </a:r>
          </a:p>
          <a:p>
            <a:pPr>
              <a:lnSpc>
                <a:spcPts val="1580"/>
              </a:lnSpc>
            </a:pPr>
            <a:endParaRPr lang="en-PH" dirty="0">
              <a:latin typeface="+mj-lt"/>
              <a:cs typeface="Sora Light" pitchFamily="2" charset="0"/>
            </a:endParaRPr>
          </a:p>
          <a:p>
            <a:pPr>
              <a:lnSpc>
                <a:spcPts val="1580"/>
              </a:lnSpc>
            </a:pPr>
            <a:r>
              <a:rPr lang="en-PH" dirty="0">
                <a:effectLst/>
                <a:latin typeface="+mj-lt"/>
                <a:cs typeface="Sora Light" pitchFamily="2" charset="0"/>
              </a:rPr>
              <a:t>Spinnaker Support has been providing third-party software support since 2008. We began with specific Oracle applications (JD Edwards, Oracle Database, E-Business Suite, and Siebel) and now deliver support for virtually any Oracle and SAP on-premise enterprise or infrastructure product set — including the newest release versions. Spinnaker Support's highly experienced engineers come from consultancies, integrators, customers, or the software vendors themselves. </a:t>
            </a:r>
          </a:p>
        </p:txBody>
      </p:sp>
      <p:sp>
        <p:nvSpPr>
          <p:cNvPr id="10" name="Rectangle 9">
            <a:extLst>
              <a:ext uri="{FF2B5EF4-FFF2-40B4-BE49-F238E27FC236}">
                <a16:creationId xmlns:a16="http://schemas.microsoft.com/office/drawing/2014/main" id="{EC7B4FAC-A5BD-FE41-EFA8-FF45D4D59EDB}"/>
              </a:ext>
            </a:extLst>
          </p:cNvPr>
          <p:cNvSpPr/>
          <p:nvPr/>
        </p:nvSpPr>
        <p:spPr>
          <a:xfrm>
            <a:off x="5636351" y="5650544"/>
            <a:ext cx="3749387" cy="276997"/>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u="none" strike="noStrike" cap="none" spc="0" normalizeH="0" baseline="0" dirty="0">
                <a:ln>
                  <a:noFill/>
                </a:ln>
                <a:solidFill>
                  <a:schemeClr val="bg1"/>
                </a:solidFill>
                <a:effectLst/>
                <a:uFillTx/>
                <a:cs typeface="Sora" pitchFamily="2" charset="0"/>
                <a:sym typeface="Arial"/>
                <a:hlinkClick r:id="rId4">
                  <a:extLst>
                    <a:ext uri="{A12FA001-AC4F-418D-AE19-62706E023703}">
                      <ahyp:hlinkClr xmlns:ahyp="http://schemas.microsoft.com/office/drawing/2018/hyperlinkcolor" val="tx"/>
                    </a:ext>
                  </a:extLst>
                </a:hlinkClick>
              </a:rPr>
              <a:t>Download The A-to-Z Guide to Third-Party Support</a:t>
            </a:r>
            <a:endParaRPr kumimoji="0" lang="en-US" sz="1200" u="none" strike="noStrike" cap="none" spc="0" normalizeH="0" baseline="0" dirty="0">
              <a:ln>
                <a:noFill/>
              </a:ln>
              <a:solidFill>
                <a:schemeClr val="bg1"/>
              </a:solidFill>
              <a:effectLst/>
              <a:uFillTx/>
              <a:cs typeface="Sora" pitchFamily="2" charset="0"/>
              <a:sym typeface="Arial"/>
            </a:endParaRPr>
          </a:p>
        </p:txBody>
      </p:sp>
      <p:cxnSp>
        <p:nvCxnSpPr>
          <p:cNvPr id="15" name="Google Shape;691;g1ebb3c45a34_0_1152">
            <a:extLst>
              <a:ext uri="{FF2B5EF4-FFF2-40B4-BE49-F238E27FC236}">
                <a16:creationId xmlns:a16="http://schemas.microsoft.com/office/drawing/2014/main" id="{25D2D5F5-6135-9F92-9E1B-A3FA465EECC2}"/>
              </a:ext>
            </a:extLst>
          </p:cNvPr>
          <p:cNvCxnSpPr>
            <a:cxnSpLocks/>
          </p:cNvCxnSpPr>
          <p:nvPr/>
        </p:nvCxnSpPr>
        <p:spPr>
          <a:xfrm>
            <a:off x="5636350" y="1129799"/>
            <a:ext cx="3108257" cy="0"/>
          </a:xfrm>
          <a:prstGeom prst="straightConnector1">
            <a:avLst/>
          </a:prstGeom>
          <a:noFill/>
          <a:ln w="9525" cap="flat" cmpd="sng">
            <a:solidFill>
              <a:srgbClr val="005473"/>
            </a:solidFill>
            <a:prstDash val="solid"/>
            <a:round/>
            <a:headEnd type="none" w="sm" len="sm"/>
            <a:tailEnd type="none" w="sm" len="sm"/>
          </a:ln>
        </p:spPr>
      </p:cxnSp>
      <p:pic>
        <p:nvPicPr>
          <p:cNvPr id="19" name="Google Shape;225;g1d4ee88f278_0_686">
            <a:extLst>
              <a:ext uri="{FF2B5EF4-FFF2-40B4-BE49-F238E27FC236}">
                <a16:creationId xmlns:a16="http://schemas.microsoft.com/office/drawing/2014/main" id="{633BE911-E151-A5F0-8390-F1AE300CC2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3761" y="899229"/>
            <a:ext cx="1281411" cy="1014451"/>
          </a:xfrm>
          <a:prstGeom prst="rect">
            <a:avLst/>
          </a:prstGeom>
          <a:ln w="12700" cap="flat">
            <a:noFill/>
            <a:miter lim="400000"/>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Google Shape;15;g1d0c994238c_0_1939"/>
          <p:cNvSpPr txBox="1">
            <a:spLocks noGrp="1"/>
          </p:cNvSpPr>
          <p:nvPr>
            <p:ph type="sldNum" sz="quarter" idx="2"/>
          </p:nvPr>
        </p:nvSpPr>
        <p:spPr>
          <a:xfrm>
            <a:off x="11473461" y="6417000"/>
            <a:ext cx="175996"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197" name="Google Shape;208;g1d4ee88f278_0_195"/>
          <p:cNvSpPr/>
          <p:nvPr/>
        </p:nvSpPr>
        <p:spPr>
          <a:xfrm rot="10800000" flipH="1">
            <a:off x="-100" y="149"/>
            <a:ext cx="12192001" cy="1491301"/>
          </a:xfrm>
          <a:prstGeom prst="rect">
            <a:avLst/>
          </a:prstGeom>
          <a:solidFill>
            <a:srgbClr val="044553"/>
          </a:solidFill>
          <a:ln w="12700">
            <a:miter lim="400000"/>
          </a:ln>
        </p:spPr>
        <p:txBody>
          <a:bodyPr lIns="45719" rIns="45719" anchor="ctr"/>
          <a:lstStyle/>
          <a:p>
            <a:pPr>
              <a:defRPr>
                <a:solidFill>
                  <a:srgbClr val="000000"/>
                </a:solidFill>
              </a:defRPr>
            </a:pPr>
            <a:endParaRPr/>
          </a:p>
        </p:txBody>
      </p:sp>
      <p:sp>
        <p:nvSpPr>
          <p:cNvPr id="4" name="Google Shape;93;g1d4ee88f278_0_360">
            <a:extLst>
              <a:ext uri="{FF2B5EF4-FFF2-40B4-BE49-F238E27FC236}">
                <a16:creationId xmlns:a16="http://schemas.microsoft.com/office/drawing/2014/main" id="{271893DA-6677-A3A3-ECE3-82A682FCF8A8}"/>
              </a:ext>
            </a:extLst>
          </p:cNvPr>
          <p:cNvSpPr txBox="1"/>
          <p:nvPr/>
        </p:nvSpPr>
        <p:spPr>
          <a:xfrm>
            <a:off x="853829" y="2041391"/>
            <a:ext cx="10297647" cy="1723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Third-party software support has rapidly grown into a viable replacement for traditional software publisher support. Thousands of companies — in nearly every industry — have already switched from Oracle and SAP-provided support to third-party support. Recent Gartner research predicted that</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a:t>
            </a:r>
            <a:r>
              <a:rPr lang="en-PH" b="1" i="1" dirty="0">
                <a:effectLst/>
                <a:latin typeface="+mj-lt"/>
                <a:cs typeface="Sora Light" pitchFamily="2" charset="0"/>
              </a:rPr>
              <a:t>The third-party software support market will grow from $351 million in 2019 to $1.05 billion by 2023 — a 200% increase.</a:t>
            </a:r>
            <a:r>
              <a:rPr lang="en-PH" baseline="30000" dirty="0">
                <a:effectLst/>
                <a:latin typeface="+mj-lt"/>
                <a:cs typeface="Sora Light" pitchFamily="2" charset="0"/>
              </a:rPr>
              <a:t>1</a:t>
            </a:r>
            <a:r>
              <a:rPr lang="en-PH" dirty="0">
                <a:effectLst/>
                <a:latin typeface="+mj-lt"/>
                <a:cs typeface="Sora Light" pitchFamily="2" charset="0"/>
              </a:rPr>
              <a:t>"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Companies usually move to third-party support to address one or more of these circumstances: </a:t>
            </a:r>
          </a:p>
          <a:p>
            <a:pPr>
              <a:lnSpc>
                <a:spcPct val="100000"/>
              </a:lnSpc>
            </a:pPr>
            <a:endParaRPr lang="en-PH" dirty="0">
              <a:effectLst/>
              <a:latin typeface="+mj-lt"/>
              <a:cs typeface="Sora Light" pitchFamily="2" charset="0"/>
            </a:endParaRPr>
          </a:p>
        </p:txBody>
      </p:sp>
      <p:sp>
        <p:nvSpPr>
          <p:cNvPr id="6" name="Google Shape;93;g1d4ee88f278_0_360">
            <a:extLst>
              <a:ext uri="{FF2B5EF4-FFF2-40B4-BE49-F238E27FC236}">
                <a16:creationId xmlns:a16="http://schemas.microsoft.com/office/drawing/2014/main" id="{A54694C0-5C44-B599-4583-8D7366984330}"/>
              </a:ext>
            </a:extLst>
          </p:cNvPr>
          <p:cNvSpPr txBox="1"/>
          <p:nvPr/>
        </p:nvSpPr>
        <p:spPr>
          <a:xfrm>
            <a:off x="886487" y="3716251"/>
            <a:ext cx="45965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2800" b="1" dirty="0">
                <a:effectLst/>
                <a:latin typeface="Sora SemiBold" pitchFamily="2" charset="0"/>
                <a:cs typeface="Sora SemiBold" pitchFamily="2" charset="0"/>
              </a:rPr>
              <a:t>1</a:t>
            </a:r>
          </a:p>
        </p:txBody>
      </p:sp>
      <p:sp>
        <p:nvSpPr>
          <p:cNvPr id="7" name="Google Shape;93;g1d4ee88f278_0_360">
            <a:extLst>
              <a:ext uri="{FF2B5EF4-FFF2-40B4-BE49-F238E27FC236}">
                <a16:creationId xmlns:a16="http://schemas.microsoft.com/office/drawing/2014/main" id="{860CB20E-C79A-0284-C61D-040BD3EDBE10}"/>
              </a:ext>
            </a:extLst>
          </p:cNvPr>
          <p:cNvSpPr txBox="1"/>
          <p:nvPr/>
        </p:nvSpPr>
        <p:spPr>
          <a:xfrm>
            <a:off x="853829" y="4290261"/>
            <a:ext cx="45965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2800" b="1" dirty="0">
                <a:latin typeface="Sora SemiBold" pitchFamily="2" charset="0"/>
                <a:cs typeface="Sora SemiBold" pitchFamily="2" charset="0"/>
              </a:rPr>
              <a:t>2</a:t>
            </a:r>
            <a:endParaRPr lang="en-PH" sz="2800" b="1" dirty="0">
              <a:effectLst/>
              <a:latin typeface="Sora SemiBold" pitchFamily="2" charset="0"/>
              <a:cs typeface="Sora SemiBold" pitchFamily="2" charset="0"/>
            </a:endParaRPr>
          </a:p>
        </p:txBody>
      </p:sp>
      <p:sp>
        <p:nvSpPr>
          <p:cNvPr id="8" name="Google Shape;93;g1d4ee88f278_0_360">
            <a:extLst>
              <a:ext uri="{FF2B5EF4-FFF2-40B4-BE49-F238E27FC236}">
                <a16:creationId xmlns:a16="http://schemas.microsoft.com/office/drawing/2014/main" id="{5CE44A1B-192A-3049-44FA-401C39E63593}"/>
              </a:ext>
            </a:extLst>
          </p:cNvPr>
          <p:cNvSpPr txBox="1"/>
          <p:nvPr/>
        </p:nvSpPr>
        <p:spPr>
          <a:xfrm>
            <a:off x="853829" y="4923557"/>
            <a:ext cx="45965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2800" b="1" dirty="0">
                <a:effectLst/>
                <a:latin typeface="Sora SemiBold" pitchFamily="2" charset="0"/>
                <a:cs typeface="Sora SemiBold" pitchFamily="2" charset="0"/>
              </a:rPr>
              <a:t>3</a:t>
            </a:r>
          </a:p>
        </p:txBody>
      </p:sp>
      <p:sp>
        <p:nvSpPr>
          <p:cNvPr id="9" name="Google Shape;93;g1d4ee88f278_0_360">
            <a:extLst>
              <a:ext uri="{FF2B5EF4-FFF2-40B4-BE49-F238E27FC236}">
                <a16:creationId xmlns:a16="http://schemas.microsoft.com/office/drawing/2014/main" id="{E75EA1B0-1176-A089-76D8-1D18B196AECB}"/>
              </a:ext>
            </a:extLst>
          </p:cNvPr>
          <p:cNvSpPr txBox="1"/>
          <p:nvPr/>
        </p:nvSpPr>
        <p:spPr>
          <a:xfrm>
            <a:off x="1237277" y="3844699"/>
            <a:ext cx="7193106" cy="194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r>
              <a:rPr lang="en-PH" dirty="0">
                <a:effectLst/>
                <a:latin typeface="+mj-lt"/>
                <a:cs typeface="Sora Light" pitchFamily="2" charset="0"/>
              </a:rPr>
              <a:t>They need either short-term financial relief or are in deep financial distress. </a:t>
            </a:r>
          </a:p>
        </p:txBody>
      </p:sp>
      <p:sp>
        <p:nvSpPr>
          <p:cNvPr id="10" name="Google Shape;93;g1d4ee88f278_0_360">
            <a:extLst>
              <a:ext uri="{FF2B5EF4-FFF2-40B4-BE49-F238E27FC236}">
                <a16:creationId xmlns:a16="http://schemas.microsoft.com/office/drawing/2014/main" id="{39BF96A0-1E7D-6E92-4BEF-7B5F6B656BA7}"/>
              </a:ext>
            </a:extLst>
          </p:cNvPr>
          <p:cNvSpPr txBox="1"/>
          <p:nvPr/>
        </p:nvSpPr>
        <p:spPr>
          <a:xfrm>
            <a:off x="1241030" y="4329081"/>
            <a:ext cx="7524597" cy="388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r>
              <a:rPr lang="en-PH" dirty="0">
                <a:effectLst/>
                <a:latin typeface="+mj-lt"/>
                <a:cs typeface="Sora Light" pitchFamily="2" charset="0"/>
              </a:rPr>
              <a:t>They are migrating from one environment or application to another and need help maintaining the existing system during the transition. </a:t>
            </a:r>
          </a:p>
        </p:txBody>
      </p:sp>
      <p:sp>
        <p:nvSpPr>
          <p:cNvPr id="11" name="Google Shape;93;g1d4ee88f278_0_360">
            <a:extLst>
              <a:ext uri="{FF2B5EF4-FFF2-40B4-BE49-F238E27FC236}">
                <a16:creationId xmlns:a16="http://schemas.microsoft.com/office/drawing/2014/main" id="{6B6BC2F7-B72B-F738-0D6A-18085D247C74}"/>
              </a:ext>
            </a:extLst>
          </p:cNvPr>
          <p:cNvSpPr txBox="1"/>
          <p:nvPr/>
        </p:nvSpPr>
        <p:spPr>
          <a:xfrm>
            <a:off x="1237276" y="4944427"/>
            <a:ext cx="7360185" cy="388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r>
              <a:rPr lang="en-PH" dirty="0">
                <a:effectLst/>
                <a:latin typeface="+mj-lt"/>
                <a:cs typeface="Sora Light" pitchFamily="2" charset="0"/>
              </a:rPr>
              <a:t>They are moving into "</a:t>
            </a:r>
            <a:r>
              <a:rPr lang="en-PH" b="1" i="1" dirty="0">
                <a:effectLst/>
                <a:latin typeface="+mj-lt"/>
                <a:cs typeface="Sora Light" pitchFamily="2" charset="0"/>
              </a:rPr>
              <a:t>sustain</a:t>
            </a:r>
            <a:r>
              <a:rPr lang="en-PH" dirty="0">
                <a:effectLst/>
                <a:latin typeface="+mj-lt"/>
                <a:cs typeface="Sora Light" pitchFamily="2" charset="0"/>
              </a:rPr>
              <a:t>" mode for their on-premise applications to save money and time while investigating digital transformation and cloud migration. </a:t>
            </a:r>
          </a:p>
        </p:txBody>
      </p:sp>
      <p:sp>
        <p:nvSpPr>
          <p:cNvPr id="12" name="TextBox 11">
            <a:extLst>
              <a:ext uri="{FF2B5EF4-FFF2-40B4-BE49-F238E27FC236}">
                <a16:creationId xmlns:a16="http://schemas.microsoft.com/office/drawing/2014/main" id="{426787CD-028D-FFD7-F16F-B45AEE1D316A}"/>
              </a:ext>
            </a:extLst>
          </p:cNvPr>
          <p:cNvSpPr txBox="1"/>
          <p:nvPr/>
        </p:nvSpPr>
        <p:spPr>
          <a:xfrm>
            <a:off x="768350" y="5608349"/>
            <a:ext cx="736018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PH" sz="900" baseline="30000" dirty="0">
                <a:solidFill>
                  <a:schemeClr val="bg1">
                    <a:lumMod val="75000"/>
                  </a:schemeClr>
                </a:solidFill>
                <a:effectLst/>
                <a:cs typeface="Sora Light" pitchFamily="2" charset="0"/>
              </a:rPr>
              <a:t>1</a:t>
            </a:r>
            <a:r>
              <a:rPr lang="en-PH" sz="900" dirty="0">
                <a:solidFill>
                  <a:schemeClr val="bg1">
                    <a:lumMod val="75000"/>
                  </a:schemeClr>
                </a:solidFill>
                <a:effectLst/>
                <a:cs typeface="Sora Light" pitchFamily="2" charset="0"/>
              </a:rPr>
              <a:t>"Predicts 2020: Negotiate Software and Cloud Contracts to Manage Marketplace Growth and Reduce Legacy Costs," multiple authors, 2019, https://</a:t>
            </a:r>
            <a:r>
              <a:rPr lang="en-PH" sz="900" dirty="0" err="1">
                <a:solidFill>
                  <a:schemeClr val="bg1">
                    <a:lumMod val="75000"/>
                  </a:schemeClr>
                </a:solidFill>
                <a:effectLst/>
                <a:cs typeface="Sora Light" pitchFamily="2" charset="0"/>
              </a:rPr>
              <a:t>www.gartner.com</a:t>
            </a:r>
            <a:r>
              <a:rPr lang="en-PH" sz="900" dirty="0">
                <a:solidFill>
                  <a:schemeClr val="bg1">
                    <a:lumMod val="75000"/>
                  </a:schemeClr>
                </a:solidFill>
                <a:effectLst/>
                <a:cs typeface="Sora Light" pitchFamily="2" charset="0"/>
              </a:rPr>
              <a:t>/document/3978414</a:t>
            </a:r>
          </a:p>
        </p:txBody>
      </p:sp>
      <p:sp>
        <p:nvSpPr>
          <p:cNvPr id="13" name="Rectangle 12">
            <a:extLst>
              <a:ext uri="{FF2B5EF4-FFF2-40B4-BE49-F238E27FC236}">
                <a16:creationId xmlns:a16="http://schemas.microsoft.com/office/drawing/2014/main" id="{512DF3AD-3419-AA72-7D61-13484F4EEAF8}"/>
              </a:ext>
            </a:extLst>
          </p:cNvPr>
          <p:cNvSpPr/>
          <p:nvPr/>
        </p:nvSpPr>
        <p:spPr>
          <a:xfrm>
            <a:off x="9217572" y="4952672"/>
            <a:ext cx="2266399" cy="830995"/>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lvl="2" algn="ctr"/>
            <a:r>
              <a:rPr lang="en-PH" sz="1200" dirty="0">
                <a:solidFill>
                  <a:schemeClr val="bg1"/>
                </a:solidFill>
                <a:effectLst/>
                <a:cs typeface="Sora" pitchFamily="2" charset="0"/>
                <a:hlinkClick r:id="rId3">
                  <a:extLst>
                    <a:ext uri="{A12FA001-AC4F-418D-AE19-62706E023703}">
                      <ahyp:hlinkClr xmlns:ahyp="http://schemas.microsoft.com/office/drawing/2018/hyperlinkcolor" val="tx"/>
                    </a:ext>
                  </a:extLst>
                </a:hlinkClick>
              </a:rPr>
              <a:t>Click to see how </a:t>
            </a:r>
          </a:p>
          <a:p>
            <a:pPr lvl="2" algn="ctr"/>
            <a:r>
              <a:rPr lang="en-PH" sz="1200" dirty="0">
                <a:solidFill>
                  <a:schemeClr val="bg1"/>
                </a:solidFill>
                <a:effectLst/>
                <a:cs typeface="Sora" pitchFamily="2" charset="0"/>
                <a:hlinkClick r:id="rId3">
                  <a:extLst>
                    <a:ext uri="{A12FA001-AC4F-418D-AE19-62706E023703}">
                      <ahyp:hlinkClr xmlns:ahyp="http://schemas.microsoft.com/office/drawing/2018/hyperlinkcolor" val="tx"/>
                    </a:ext>
                  </a:extLst>
                </a:hlinkClick>
              </a:rPr>
              <a:t>your peers have </a:t>
            </a:r>
          </a:p>
          <a:p>
            <a:pPr lvl="2" algn="ctr"/>
            <a:r>
              <a:rPr lang="en-PH" sz="1200" dirty="0">
                <a:solidFill>
                  <a:schemeClr val="bg1"/>
                </a:solidFill>
                <a:effectLst/>
                <a:cs typeface="Sora" pitchFamily="2" charset="0"/>
                <a:hlinkClick r:id="rId3">
                  <a:extLst>
                    <a:ext uri="{A12FA001-AC4F-418D-AE19-62706E023703}">
                      <ahyp:hlinkClr xmlns:ahyp="http://schemas.microsoft.com/office/drawing/2018/hyperlinkcolor" val="tx"/>
                    </a:ext>
                  </a:extLst>
                </a:hlinkClick>
              </a:rPr>
              <a:t>successfully transitioned to </a:t>
            </a:r>
          </a:p>
          <a:p>
            <a:pPr lvl="2" algn="ctr"/>
            <a:r>
              <a:rPr lang="en-PH" sz="1200" dirty="0">
                <a:solidFill>
                  <a:schemeClr val="bg1"/>
                </a:solidFill>
                <a:effectLst/>
                <a:cs typeface="Sora" pitchFamily="2" charset="0"/>
                <a:hlinkClick r:id="rId3">
                  <a:extLst>
                    <a:ext uri="{A12FA001-AC4F-418D-AE19-62706E023703}">
                      <ahyp:hlinkClr xmlns:ahyp="http://schemas.microsoft.com/office/drawing/2018/hyperlinkcolor" val="tx"/>
                    </a:ext>
                  </a:extLst>
                </a:hlinkClick>
              </a:rPr>
              <a:t>third-party support </a:t>
            </a:r>
            <a:endParaRPr lang="en-PH" sz="1200" dirty="0">
              <a:solidFill>
                <a:schemeClr val="bg1"/>
              </a:solidFill>
              <a:effectLst/>
              <a:cs typeface="Sora" pitchFamily="2" charset="0"/>
            </a:endParaRPr>
          </a:p>
        </p:txBody>
      </p:sp>
      <p:sp>
        <p:nvSpPr>
          <p:cNvPr id="2" name="Google Shape;209;g1d4ee88f278_0_195">
            <a:extLst>
              <a:ext uri="{FF2B5EF4-FFF2-40B4-BE49-F238E27FC236}">
                <a16:creationId xmlns:a16="http://schemas.microsoft.com/office/drawing/2014/main" id="{788E9C46-EFE5-C170-DDF2-7519061EF32D}"/>
              </a:ext>
            </a:extLst>
          </p:cNvPr>
          <p:cNvSpPr txBox="1">
            <a:spLocks/>
          </p:cNvSpPr>
          <p:nvPr/>
        </p:nvSpPr>
        <p:spPr>
          <a:xfrm>
            <a:off x="647928" y="427637"/>
            <a:ext cx="9348328" cy="756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Autofit/>
          </a:bodyPr>
          <a:lstStyle>
            <a:lvl1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FFFFFF"/>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r>
              <a:rPr lang="en-PH" sz="2400" dirty="0">
                <a:latin typeface="+mj-lt"/>
                <a:cs typeface="Sora SemiBold" pitchFamily="2" charset="0"/>
              </a:rPr>
              <a:t>Who is using third-party support? </a:t>
            </a:r>
          </a:p>
        </p:txBody>
      </p:sp>
    </p:spTree>
    <p:extLst>
      <p:ext uri="{BB962C8B-B14F-4D97-AF65-F5344CB8AC3E}">
        <p14:creationId xmlns:p14="http://schemas.microsoft.com/office/powerpoint/2010/main" val="11059106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Google Shape;15;g1d0c994238c_0_1939"/>
          <p:cNvSpPr txBox="1">
            <a:spLocks noGrp="1"/>
          </p:cNvSpPr>
          <p:nvPr>
            <p:ph type="sldNum" sz="quarter" idx="2"/>
          </p:nvPr>
        </p:nvSpPr>
        <p:spPr>
          <a:xfrm>
            <a:off x="11473461" y="6417000"/>
            <a:ext cx="175996"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197" name="Google Shape;208;g1d4ee88f278_0_195"/>
          <p:cNvSpPr/>
          <p:nvPr/>
        </p:nvSpPr>
        <p:spPr>
          <a:xfrm rot="10800000" flipH="1">
            <a:off x="-100" y="149"/>
            <a:ext cx="12192001" cy="1491301"/>
          </a:xfrm>
          <a:prstGeom prst="rect">
            <a:avLst/>
          </a:prstGeom>
          <a:solidFill>
            <a:srgbClr val="044553"/>
          </a:solidFill>
          <a:ln w="12700">
            <a:miter lim="400000"/>
          </a:ln>
        </p:spPr>
        <p:txBody>
          <a:bodyPr lIns="45719" rIns="45719" anchor="ctr"/>
          <a:lstStyle/>
          <a:p>
            <a:pPr>
              <a:defRPr>
                <a:solidFill>
                  <a:srgbClr val="000000"/>
                </a:solidFill>
              </a:defRPr>
            </a:pPr>
            <a:endParaRPr/>
          </a:p>
        </p:txBody>
      </p:sp>
      <p:sp>
        <p:nvSpPr>
          <p:cNvPr id="13" name="Rectangle 12">
            <a:extLst>
              <a:ext uri="{FF2B5EF4-FFF2-40B4-BE49-F238E27FC236}">
                <a16:creationId xmlns:a16="http://schemas.microsoft.com/office/drawing/2014/main" id="{512DF3AD-3419-AA72-7D61-13484F4EEAF8}"/>
              </a:ext>
            </a:extLst>
          </p:cNvPr>
          <p:cNvSpPr/>
          <p:nvPr/>
        </p:nvSpPr>
        <p:spPr>
          <a:xfrm>
            <a:off x="9257807" y="5137338"/>
            <a:ext cx="2215654" cy="646329"/>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PH" sz="1200" dirty="0">
                <a:solidFill>
                  <a:schemeClr val="bg1"/>
                </a:solidFill>
                <a:effectLst/>
                <a:cs typeface="Sora" pitchFamily="2" charset="0"/>
                <a:hlinkClick r:id="rId3">
                  <a:extLst>
                    <a:ext uri="{A12FA001-AC4F-418D-AE19-62706E023703}">
                      <ahyp:hlinkClr xmlns:ahyp="http://schemas.microsoft.com/office/drawing/2018/hyperlinkcolor" val="tx"/>
                    </a:ext>
                  </a:extLst>
                </a:hlinkClick>
              </a:rPr>
              <a:t>Click to compare the </a:t>
            </a:r>
          </a:p>
          <a:p>
            <a:pPr algn="ctr"/>
            <a:r>
              <a:rPr lang="en-PH" sz="1200" dirty="0">
                <a:solidFill>
                  <a:schemeClr val="bg1"/>
                </a:solidFill>
                <a:effectLst/>
                <a:cs typeface="Sora" pitchFamily="2" charset="0"/>
                <a:hlinkClick r:id="rId3">
                  <a:extLst>
                    <a:ext uri="{A12FA001-AC4F-418D-AE19-62706E023703}">
                      <ahyp:hlinkClr xmlns:ahyp="http://schemas.microsoft.com/office/drawing/2018/hyperlinkcolor" val="tx"/>
                    </a:ext>
                  </a:extLst>
                </a:hlinkClick>
              </a:rPr>
              <a:t>features and benefits of </a:t>
            </a:r>
          </a:p>
          <a:p>
            <a:pPr algn="ctr"/>
            <a:r>
              <a:rPr lang="en-PH" sz="1200" dirty="0">
                <a:solidFill>
                  <a:schemeClr val="bg1"/>
                </a:solidFill>
                <a:effectLst/>
                <a:cs typeface="Sora" pitchFamily="2" charset="0"/>
                <a:hlinkClick r:id="rId3">
                  <a:extLst>
                    <a:ext uri="{A12FA001-AC4F-418D-AE19-62706E023703}">
                      <ahyp:hlinkClr xmlns:ahyp="http://schemas.microsoft.com/office/drawing/2018/hyperlinkcolor" val="tx"/>
                    </a:ext>
                  </a:extLst>
                </a:hlinkClick>
              </a:rPr>
              <a:t>the two support models </a:t>
            </a:r>
            <a:endParaRPr lang="en-PH" sz="1200" dirty="0">
              <a:solidFill>
                <a:schemeClr val="bg1"/>
              </a:solidFill>
              <a:effectLst/>
              <a:cs typeface="Sora" pitchFamily="2" charset="0"/>
            </a:endParaRPr>
          </a:p>
        </p:txBody>
      </p:sp>
      <p:sp>
        <p:nvSpPr>
          <p:cNvPr id="14" name="Google Shape;93;g1d4ee88f278_0_360">
            <a:extLst>
              <a:ext uri="{FF2B5EF4-FFF2-40B4-BE49-F238E27FC236}">
                <a16:creationId xmlns:a16="http://schemas.microsoft.com/office/drawing/2014/main" id="{ECCD59E4-E9EC-C1BA-2168-AD8A6D1912F5}"/>
              </a:ext>
            </a:extLst>
          </p:cNvPr>
          <p:cNvSpPr txBox="1"/>
          <p:nvPr/>
        </p:nvSpPr>
        <p:spPr>
          <a:xfrm>
            <a:off x="853830" y="2126317"/>
            <a:ext cx="7399834"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In recent years, Oracle and SAP's support has devolved into a mainly self-service model with slow response times and little value to organizations running stable software and systems. </a:t>
            </a:r>
          </a:p>
          <a:p>
            <a:pPr>
              <a:lnSpc>
                <a:spcPct val="100000"/>
              </a:lnSpc>
            </a:pPr>
            <a:endParaRPr lang="en-PH" dirty="0">
              <a:latin typeface="+mj-lt"/>
              <a:cs typeface="Sora Light" pitchFamily="2" charset="0"/>
            </a:endParaRPr>
          </a:p>
          <a:p>
            <a:pPr>
              <a:lnSpc>
                <a:spcPct val="100000"/>
              </a:lnSpc>
            </a:pPr>
            <a:r>
              <a:rPr lang="en-PH" b="1" dirty="0">
                <a:effectLst/>
                <a:latin typeface="+mj-lt"/>
                <a:cs typeface="Sora SemiBold" pitchFamily="2" charset="0"/>
              </a:rPr>
              <a:t>Third-party support is what today's publisher support should be: a comprehensive, highly-responsive, and personalized service at a fair price</a:t>
            </a:r>
            <a:r>
              <a:rPr lang="en-PH" dirty="0">
                <a:effectLst/>
                <a:latin typeface="+mj-lt"/>
                <a:cs typeface="Sora Light" pitchFamily="2" charset="0"/>
              </a:rPr>
              <a:t>.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Compared to Oracle and SAP, Spinnaker Support offers faster response times, assigned contacts, easier escalation, deeper issue coverage, more comprehensive security, advisory services, unlimited terms of full support, and more. </a:t>
            </a:r>
          </a:p>
        </p:txBody>
      </p:sp>
      <p:sp>
        <p:nvSpPr>
          <p:cNvPr id="15" name="Google Shape;93;g1d4ee88f278_0_360">
            <a:extLst>
              <a:ext uri="{FF2B5EF4-FFF2-40B4-BE49-F238E27FC236}">
                <a16:creationId xmlns:a16="http://schemas.microsoft.com/office/drawing/2014/main" id="{32F41E9E-3F87-19EE-A882-E17A19CFAC65}"/>
              </a:ext>
            </a:extLst>
          </p:cNvPr>
          <p:cNvSpPr txBox="1"/>
          <p:nvPr/>
        </p:nvSpPr>
        <p:spPr>
          <a:xfrm>
            <a:off x="853830" y="4855641"/>
            <a:ext cx="7399834"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sz="1600" b="1" dirty="0">
                <a:solidFill>
                  <a:srgbClr val="9DCB3B"/>
                </a:solidFill>
                <a:effectLst/>
                <a:latin typeface="+mj-lt"/>
                <a:cs typeface="Sora SemiBold" pitchFamily="2" charset="0"/>
              </a:rPr>
              <a:t>PRO TIP: TALK TO YOUR INDUSTRY ANALYST</a:t>
            </a:r>
          </a:p>
        </p:txBody>
      </p:sp>
      <p:sp>
        <p:nvSpPr>
          <p:cNvPr id="16" name="Google Shape;93;g1d4ee88f278_0_360">
            <a:extLst>
              <a:ext uri="{FF2B5EF4-FFF2-40B4-BE49-F238E27FC236}">
                <a16:creationId xmlns:a16="http://schemas.microsoft.com/office/drawing/2014/main" id="{BDC26E46-DE3E-56B4-ED93-73C101F05085}"/>
              </a:ext>
            </a:extLst>
          </p:cNvPr>
          <p:cNvSpPr txBox="1"/>
          <p:nvPr/>
        </p:nvSpPr>
        <p:spPr>
          <a:xfrm>
            <a:off x="853829" y="5171715"/>
            <a:ext cx="770062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An excellent source of information, if available to you, is your analyst firm. Gartner in particular receives dozens of client requests each month for insights regarding third-party Oracle and SAP support. They have published extensively on this market. </a:t>
            </a:r>
          </a:p>
        </p:txBody>
      </p:sp>
      <p:sp>
        <p:nvSpPr>
          <p:cNvPr id="4" name="Google Shape;209;g1d4ee88f278_0_195">
            <a:extLst>
              <a:ext uri="{FF2B5EF4-FFF2-40B4-BE49-F238E27FC236}">
                <a16:creationId xmlns:a16="http://schemas.microsoft.com/office/drawing/2014/main" id="{7FDD84CA-C964-A0F1-7C00-5D9B74FFE89D}"/>
              </a:ext>
            </a:extLst>
          </p:cNvPr>
          <p:cNvSpPr txBox="1">
            <a:spLocks/>
          </p:cNvSpPr>
          <p:nvPr/>
        </p:nvSpPr>
        <p:spPr>
          <a:xfrm>
            <a:off x="647927" y="377850"/>
            <a:ext cx="10230279" cy="756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Autofit/>
          </a:bodyPr>
          <a:lstStyle>
            <a:lvl1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FFFFFF"/>
                </a:solidFill>
                <a:uFillTx/>
                <a:latin typeface="Sora-Regular_SemiBold"/>
                <a:ea typeface="Sora-Regular_SemiBold"/>
                <a:cs typeface="Sora-Regular_SemiBold"/>
                <a:sym typeface="Sora-Regular_SemiBold"/>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a:lstStyle>
          <a:p>
            <a:pPr hangingPunct="1">
              <a:lnSpc>
                <a:spcPct val="100000"/>
              </a:lnSpc>
            </a:pPr>
            <a:r>
              <a:rPr lang="en-PH" sz="2400" dirty="0">
                <a:latin typeface="+mj-lt"/>
                <a:cs typeface="Sora SemiBold" pitchFamily="2" charset="0"/>
              </a:rPr>
              <a:t>How is third-party support different from </a:t>
            </a:r>
          </a:p>
          <a:p>
            <a:pPr hangingPunct="1">
              <a:lnSpc>
                <a:spcPct val="100000"/>
              </a:lnSpc>
            </a:pPr>
            <a:r>
              <a:rPr lang="en-PH" sz="2400" dirty="0">
                <a:latin typeface="+mj-lt"/>
                <a:cs typeface="Sora SemiBold" pitchFamily="2" charset="0"/>
              </a:rPr>
              <a:t>Oracle and SAP-provided support? </a:t>
            </a:r>
          </a:p>
        </p:txBody>
      </p:sp>
    </p:spTree>
    <p:extLst>
      <p:ext uri="{BB962C8B-B14F-4D97-AF65-F5344CB8AC3E}">
        <p14:creationId xmlns:p14="http://schemas.microsoft.com/office/powerpoint/2010/main" val="41926311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ebb3c45a34_0_1152"/>
          <p:cNvSpPr/>
          <p:nvPr/>
        </p:nvSpPr>
        <p:spPr>
          <a:xfrm flipH="1">
            <a:off x="0" y="0"/>
            <a:ext cx="4816500" cy="6858000"/>
          </a:xfrm>
          <a:prstGeom prst="rect">
            <a:avLst/>
          </a:prstGeom>
          <a:solidFill>
            <a:srgbClr val="005473">
              <a:alpha val="8509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ebb3c45a34_0_1152"/>
          <p:cNvSpPr txBox="1"/>
          <p:nvPr/>
        </p:nvSpPr>
        <p:spPr>
          <a:xfrm>
            <a:off x="698251" y="2477961"/>
            <a:ext cx="2591488" cy="2137582"/>
          </a:xfrm>
          <a:prstGeom prst="rect">
            <a:avLst/>
          </a:prstGeom>
          <a:noFill/>
          <a:ln>
            <a:noFill/>
          </a:ln>
        </p:spPr>
        <p:txBody>
          <a:bodyPr spcFirstLastPara="1" wrap="square" lIns="0" tIns="0" rIns="0" bIns="0" anchor="t" anchorCtr="0">
            <a:noAutofit/>
          </a:bodyPr>
          <a:lstStyle/>
          <a:p>
            <a:r>
              <a:rPr lang="en-PH" sz="3600" b="1" dirty="0">
                <a:solidFill>
                  <a:schemeClr val="bg1"/>
                </a:solidFill>
                <a:effectLst/>
                <a:cs typeface="Sora SemiBold" pitchFamily="2" charset="0"/>
              </a:rPr>
              <a:t>Step 2:</a:t>
            </a:r>
          </a:p>
          <a:p>
            <a:r>
              <a:rPr lang="en-PH" sz="3600" dirty="0">
                <a:solidFill>
                  <a:schemeClr val="bg1"/>
                </a:solidFill>
                <a:effectLst/>
                <a:cs typeface="Sora" pitchFamily="2" charset="0"/>
              </a:rPr>
              <a:t>Confirm Your Timeline</a:t>
            </a:r>
          </a:p>
        </p:txBody>
      </p:sp>
      <p:pic>
        <p:nvPicPr>
          <p:cNvPr id="2" name="Google Shape;156;g1d0c994238c_0_1991" descr="Google Shape;156;g1d0c994238c_0_1991">
            <a:extLst>
              <a:ext uri="{FF2B5EF4-FFF2-40B4-BE49-F238E27FC236}">
                <a16:creationId xmlns:a16="http://schemas.microsoft.com/office/drawing/2014/main" id="{CB5D3603-E551-A8DD-292A-987DAECAE581}"/>
              </a:ext>
            </a:extLst>
          </p:cNvPr>
          <p:cNvPicPr>
            <a:picLocks noChangeAspect="1"/>
          </p:cNvPicPr>
          <p:nvPr/>
        </p:nvPicPr>
        <p:blipFill>
          <a:blip r:embed="rId3"/>
          <a:stretch>
            <a:fillRect/>
          </a:stretch>
        </p:blipFill>
        <p:spPr>
          <a:xfrm>
            <a:off x="750734" y="6431826"/>
            <a:ext cx="1117336" cy="206701"/>
          </a:xfrm>
          <a:prstGeom prst="rect">
            <a:avLst/>
          </a:prstGeom>
          <a:ln w="12700">
            <a:miter lim="400000"/>
          </a:ln>
        </p:spPr>
      </p:pic>
      <p:sp>
        <p:nvSpPr>
          <p:cNvPr id="6" name="Google Shape;674;g1eaae8abb1a_0_432">
            <a:extLst>
              <a:ext uri="{FF2B5EF4-FFF2-40B4-BE49-F238E27FC236}">
                <a16:creationId xmlns:a16="http://schemas.microsoft.com/office/drawing/2014/main" id="{B5D5DC36-ED16-CCC2-928E-9FAD5FB61CA0}"/>
              </a:ext>
            </a:extLst>
          </p:cNvPr>
          <p:cNvSpPr/>
          <p:nvPr/>
        </p:nvSpPr>
        <p:spPr>
          <a:xfrm>
            <a:off x="610419" y="861129"/>
            <a:ext cx="1287900" cy="1287900"/>
          </a:xfrm>
          <a:prstGeom prst="ellipse">
            <a:avLst/>
          </a:prstGeom>
          <a:solidFill>
            <a:srgbClr val="005473"/>
          </a:solidFill>
          <a:ln>
            <a:noFill/>
          </a:ln>
          <a:effectLst>
            <a:outerShdw blurRad="50800" dist="13667" dir="7140000" sx="101000" sy="101000" algn="ctr" rotWithShape="0">
              <a:schemeClr val="bg2">
                <a:lumMod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3;g1d4ee88f278_0_360">
            <a:extLst>
              <a:ext uri="{FF2B5EF4-FFF2-40B4-BE49-F238E27FC236}">
                <a16:creationId xmlns:a16="http://schemas.microsoft.com/office/drawing/2014/main" id="{23E89D2F-21F7-19A4-0C09-D2980B83577C}"/>
              </a:ext>
            </a:extLst>
          </p:cNvPr>
          <p:cNvSpPr txBox="1"/>
          <p:nvPr/>
        </p:nvSpPr>
        <p:spPr>
          <a:xfrm>
            <a:off x="5636350" y="1184295"/>
            <a:ext cx="5241857" cy="3447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90000"/>
              </a:lnSpc>
              <a:defRPr>
                <a:latin typeface="Sora-Regular"/>
                <a:ea typeface="Sora-Regular"/>
                <a:cs typeface="Sora-Regular"/>
                <a:sym typeface="Sora-Regular"/>
              </a:defRPr>
            </a:lvl1pPr>
          </a:lstStyle>
          <a:p>
            <a:pPr>
              <a:lnSpc>
                <a:spcPct val="100000"/>
              </a:lnSpc>
            </a:pPr>
            <a:r>
              <a:rPr lang="en-PH" dirty="0">
                <a:effectLst/>
                <a:latin typeface="+mj-lt"/>
                <a:cs typeface="Sora Light" pitchFamily="2" charset="0"/>
              </a:rPr>
              <a:t>A properly executed evaluation helps the third-party support vendor assess your support needs and align your future costs to your unique support use case. The length of this process can vary.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Beginning with the kickoff meeting, you should establish a schedule and work to understand potential bottlenecks, dependencies, and deadlines. We have seen customers transition in less than a month, but others can take multiple months given less consensus and a slower organizational pace. You will always speed up this process with thoughtful preparation. </a:t>
            </a:r>
          </a:p>
          <a:p>
            <a:pPr>
              <a:lnSpc>
                <a:spcPct val="100000"/>
              </a:lnSpc>
            </a:pPr>
            <a:endParaRPr lang="en-PH" dirty="0">
              <a:latin typeface="+mj-lt"/>
              <a:cs typeface="Sora Light" pitchFamily="2" charset="0"/>
            </a:endParaRPr>
          </a:p>
          <a:p>
            <a:pPr>
              <a:lnSpc>
                <a:spcPct val="100000"/>
              </a:lnSpc>
            </a:pPr>
            <a:r>
              <a:rPr lang="en-PH" dirty="0">
                <a:effectLst/>
                <a:latin typeface="+mj-lt"/>
                <a:cs typeface="Sora Light" pitchFamily="2" charset="0"/>
              </a:rPr>
              <a:t>At Spinnaker Support, the evaluation-to-transition process generally follows seven steps, as shown and detailed on the next page. While somewhat idealized, the outlined process is based on the hundreds of assessments we run annually for organizations of all sizes and from across the globe. </a:t>
            </a:r>
          </a:p>
        </p:txBody>
      </p:sp>
      <p:sp>
        <p:nvSpPr>
          <p:cNvPr id="10" name="Rectangle 9">
            <a:extLst>
              <a:ext uri="{FF2B5EF4-FFF2-40B4-BE49-F238E27FC236}">
                <a16:creationId xmlns:a16="http://schemas.microsoft.com/office/drawing/2014/main" id="{EC7B4FAC-A5BD-FE41-EFA8-FF45D4D59EDB}"/>
              </a:ext>
            </a:extLst>
          </p:cNvPr>
          <p:cNvSpPr/>
          <p:nvPr/>
        </p:nvSpPr>
        <p:spPr>
          <a:xfrm>
            <a:off x="5636349" y="5682304"/>
            <a:ext cx="4327458" cy="276997"/>
          </a:xfrm>
          <a:prstGeom prst="rect">
            <a:avLst/>
          </a:prstGeom>
          <a:solidFill>
            <a:srgbClr val="9DCB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b">
            <a:spAutoFit/>
          </a:bodyPr>
          <a:lstStyle/>
          <a:p>
            <a:pPr algn="ctr"/>
            <a:r>
              <a:rPr lang="en-PH" sz="1200" dirty="0">
                <a:solidFill>
                  <a:schemeClr val="bg1"/>
                </a:solidFill>
                <a:effectLst/>
                <a:cs typeface="Sora" pitchFamily="2" charset="0"/>
                <a:hlinkClick r:id="rId4">
                  <a:extLst>
                    <a:ext uri="{A12FA001-AC4F-418D-AE19-62706E023703}">
                      <ahyp:hlinkClr xmlns:ahyp="http://schemas.microsoft.com/office/drawing/2018/hyperlinkcolor" val="tx"/>
                    </a:ext>
                  </a:extLst>
                </a:hlinkClick>
              </a:rPr>
              <a:t>Click for a full overview of the 7-Step Evaluation Process </a:t>
            </a:r>
            <a:endParaRPr lang="en-PH" sz="1200" dirty="0">
              <a:solidFill>
                <a:schemeClr val="bg1"/>
              </a:solidFill>
              <a:effectLst/>
              <a:cs typeface="Sora" pitchFamily="2" charset="0"/>
            </a:endParaRPr>
          </a:p>
        </p:txBody>
      </p:sp>
      <p:pic>
        <p:nvPicPr>
          <p:cNvPr id="3" name="Google Shape;225;g1d4ee88f278_0_686">
            <a:extLst>
              <a:ext uri="{FF2B5EF4-FFF2-40B4-BE49-F238E27FC236}">
                <a16:creationId xmlns:a16="http://schemas.microsoft.com/office/drawing/2014/main" id="{89087794-5E36-B0F0-4F3E-A439AC1F1D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3761" y="997854"/>
            <a:ext cx="1281411" cy="1014450"/>
          </a:xfrm>
          <a:prstGeom prst="rect">
            <a:avLst/>
          </a:prstGeom>
          <a:ln w="12700" cap="flat">
            <a:noFill/>
            <a:miter lim="400000"/>
          </a:ln>
          <a:effectLst/>
        </p:spPr>
      </p:pic>
    </p:spTree>
    <p:extLst>
      <p:ext uri="{BB962C8B-B14F-4D97-AF65-F5344CB8AC3E}">
        <p14:creationId xmlns:p14="http://schemas.microsoft.com/office/powerpoint/2010/main" val="318457607"/>
      </p:ext>
    </p:extLst>
  </p:cSld>
  <p:clrMapOvr>
    <a:masterClrMapping/>
  </p:clrMapOvr>
</p:sld>
</file>

<file path=ppt/theme/theme1.xml><?xml version="1.0" encoding="utf-8"?>
<a:theme xmlns:a="http://schemas.openxmlformats.org/drawingml/2006/main" name="Office Theme">
  <a:themeElements>
    <a:clrScheme name="Office Theme">
      <a:dk1>
        <a:srgbClr val="005473"/>
      </a:dk1>
      <a:lt1>
        <a:srgbClr val="FFFFFF"/>
      </a:lt1>
      <a:dk2>
        <a:srgbClr val="A7A7A7"/>
      </a:dk2>
      <a:lt2>
        <a:srgbClr val="535353"/>
      </a:lt2>
      <a:accent1>
        <a:srgbClr val="00A5D7"/>
      </a:accent1>
      <a:accent2>
        <a:srgbClr val="DEE21E"/>
      </a:accent2>
      <a:accent3>
        <a:srgbClr val="DB088C"/>
      </a:accent3>
      <a:accent4>
        <a:srgbClr val="3A346E"/>
      </a:accent4>
      <a:accent5>
        <a:srgbClr val="00747E"/>
      </a:accent5>
      <a:accent6>
        <a:srgbClr val="EF4123"/>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5D7"/>
      </a:accent1>
      <a:accent2>
        <a:srgbClr val="DEE21E"/>
      </a:accent2>
      <a:accent3>
        <a:srgbClr val="DB088C"/>
      </a:accent3>
      <a:accent4>
        <a:srgbClr val="3A346E"/>
      </a:accent4>
      <a:accent5>
        <a:srgbClr val="00747E"/>
      </a:accent5>
      <a:accent6>
        <a:srgbClr val="EF4123"/>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5473"/>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389F73911C6E4598B71F0242EAD024" ma:contentTypeVersion="23" ma:contentTypeDescription="Create a new document." ma:contentTypeScope="" ma:versionID="0c04cd06365f4c8935177554fc4ce899">
  <xsd:schema xmlns:xsd="http://www.w3.org/2001/XMLSchema" xmlns:xs="http://www.w3.org/2001/XMLSchema" xmlns:p="http://schemas.microsoft.com/office/2006/metadata/properties" xmlns:ns2="1759a431-b486-4325-bc04-5044243d93b4" xmlns:ns3="1767840d-fd9b-4f3c-968e-d08bce366632" xmlns:ns4="2261ad57-eb34-4b89-a604-5c45f276390e" targetNamespace="http://schemas.microsoft.com/office/2006/metadata/properties" ma:root="true" ma:fieldsID="362a81023ed7100fb94c3917b7cc01dd" ns2:_="" ns3:_="" ns4:_="">
    <xsd:import namespace="1759a431-b486-4325-bc04-5044243d93b4"/>
    <xsd:import namespace="1767840d-fd9b-4f3c-968e-d08bce366632"/>
    <xsd:import namespace="2261ad57-eb34-4b89-a604-5c45f276390e"/>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9a431-b486-4325-bc04-5044243d93b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description="Document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description="Document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88be6934-33be-40ef-b7bd-d9caa692b4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767840d-fd9b-4f3c-968e-d08bce366632"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61ad57-eb34-4b89-a604-5c45f276390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50524397-40a8-4fbe-9571-71a90879f103}" ma:internalName="TaxCatchAll" ma:showField="CatchAllData" ma:web="2261ad57-eb34-4b89-a604-5c45f27639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PermissionLevels xmlns="1759a431-b486-4325-bc04-5044243d93b4" xsi:nil="true"/>
    <MigrationWizIdPermissions xmlns="1759a431-b486-4325-bc04-5044243d93b4" xsi:nil="true"/>
    <MigrationWizIdSecurityGroups xmlns="1759a431-b486-4325-bc04-5044243d93b4" xsi:nil="true"/>
    <lcf76f155ced4ddcb4097134ff3c332f xmlns="1759a431-b486-4325-bc04-5044243d93b4">
      <Terms xmlns="http://schemas.microsoft.com/office/infopath/2007/PartnerControls"/>
    </lcf76f155ced4ddcb4097134ff3c332f>
    <MigrationWizIdDocumentLibraryPermissions xmlns="1759a431-b486-4325-bc04-5044243d93b4" xsi:nil="true"/>
    <TaxCatchAll xmlns="2261ad57-eb34-4b89-a604-5c45f276390e" xsi:nil="true"/>
    <MigrationWizId xmlns="1759a431-b486-4325-bc04-5044243d93b4" xsi:nil="true"/>
  </documentManagement>
</p:properties>
</file>

<file path=customXml/itemProps1.xml><?xml version="1.0" encoding="utf-8"?>
<ds:datastoreItem xmlns:ds="http://schemas.openxmlformats.org/officeDocument/2006/customXml" ds:itemID="{7E84A051-CEC1-4630-8D3C-DD140824EECD}"/>
</file>

<file path=customXml/itemProps2.xml><?xml version="1.0" encoding="utf-8"?>
<ds:datastoreItem xmlns:ds="http://schemas.openxmlformats.org/officeDocument/2006/customXml" ds:itemID="{E3E6B51D-F485-4091-8181-DD92EA44B5D9}"/>
</file>

<file path=customXml/itemProps3.xml><?xml version="1.0" encoding="utf-8"?>
<ds:datastoreItem xmlns:ds="http://schemas.openxmlformats.org/officeDocument/2006/customXml" ds:itemID="{906C730A-913E-457B-BEB4-CF64EEB2AE36}"/>
</file>

<file path=docProps/app.xml><?xml version="1.0" encoding="utf-8"?>
<Properties xmlns="http://schemas.openxmlformats.org/officeDocument/2006/extended-properties" xmlns:vt="http://schemas.openxmlformats.org/officeDocument/2006/docPropsVTypes">
  <TotalTime>1380</TotalTime>
  <Words>5599</Words>
  <Application>Microsoft Macintosh PowerPoint</Application>
  <PresentationFormat>Widescreen</PresentationFormat>
  <Paragraphs>365</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Sora</vt:lpstr>
      <vt:lpstr>Sora SemiBold</vt:lpstr>
      <vt:lpstr>Sora-Regular</vt:lpstr>
      <vt:lpstr>Sora-Regular_Bold</vt:lpstr>
      <vt:lpstr>Sora-Regular_Light</vt:lpstr>
      <vt:lpstr>Office Theme</vt:lpstr>
      <vt:lpstr>5 Steps for a Fast Transition to Third-Party Oracle and SAP Support</vt:lpstr>
      <vt:lpstr>PowerPoint Presentation</vt:lpstr>
      <vt:lpstr>PowerPoint Presentation</vt:lpstr>
      <vt:lpstr>PowerPoint Presentation</vt:lpstr>
      <vt:lpstr>A Quick Start Guide to Speed Your Investigation  of Third-Party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with  Spinnaker Support: A Superior Alternative to Patching</dc:title>
  <cp:lastModifiedBy>Roann de Veyra</cp:lastModifiedBy>
  <cp:revision>95</cp:revision>
  <dcterms:modified xsi:type="dcterms:W3CDTF">2023-02-06T13:20:19Z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0x010100ED389F73911C6E4598B71F0242EAD024</vt:lpwstr>
  </property>
</Properties>
</file>